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4" r:id="rId5"/>
    <p:sldId id="259" r:id="rId6"/>
    <p:sldId id="263" r:id="rId7"/>
    <p:sldId id="266" r:id="rId8"/>
    <p:sldId id="258" r:id="rId9"/>
    <p:sldId id="262" r:id="rId10"/>
    <p:sldId id="261" r:id="rId11"/>
    <p:sldId id="269" r:id="rId12"/>
    <p:sldId id="270" r:id="rId13"/>
    <p:sldId id="267" r:id="rId14"/>
    <p:sldId id="268" r:id="rId15"/>
    <p:sldId id="273" r:id="rId16"/>
    <p:sldId id="271" r:id="rId17"/>
    <p:sldId id="272" r:id="rId18"/>
    <p:sldId id="274" r:id="rId19"/>
    <p:sldId id="277"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3" d="100"/>
          <a:sy n="73"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919883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158595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2724064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2932905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44551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1331642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2885063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96618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333553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408155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164711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347463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45127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1944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198936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B1D8F0-3309-4A83-AB5E-7F904EB5DA3D}" type="datetimeFigureOut">
              <a:rPr lang="en-US" smtClean="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363022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B1D8F0-3309-4A83-AB5E-7F904EB5DA3D}" type="datetimeFigureOut">
              <a:rPr lang="en-US" smtClean="0"/>
              <a:pPr/>
              <a:t>11/23/2020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2886FAB-07B4-4B94-BF5E-6B2531FD4F00}" type="slidenum">
              <a:rPr lang="en-US" smtClean="0"/>
              <a:pPr/>
              <a:t>‹#›</a:t>
            </a:fld>
            <a:endParaRPr lang="en-US" dirty="0"/>
          </a:p>
        </p:txBody>
      </p:sp>
    </p:spTree>
    <p:extLst>
      <p:ext uri="{BB962C8B-B14F-4D97-AF65-F5344CB8AC3E}">
        <p14:creationId xmlns="" xmlns:p14="http://schemas.microsoft.com/office/powerpoint/2010/main" val="3904709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2724" y="715693"/>
            <a:ext cx="5043023" cy="1103777"/>
          </a:xfrm>
        </p:spPr>
        <p:txBody>
          <a:bodyPr/>
          <a:lstStyle/>
          <a:p>
            <a:pPr algn="ctr"/>
            <a:r>
              <a:rPr lang="en-US" dirty="0" smtClean="0">
                <a:latin typeface="Times New Roman" panose="02020603050405020304" pitchFamily="18" charset="0"/>
                <a:cs typeface="Times New Roman" panose="02020603050405020304" pitchFamily="18" charset="0"/>
              </a:rPr>
              <a:t>Master Thesis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16397" y="1867429"/>
            <a:ext cx="7804886" cy="2657917"/>
          </a:xfrm>
        </p:spPr>
        <p:txBody>
          <a:bodyPr>
            <a:normAutofit fontScale="92500" lnSpcReduction="10000"/>
          </a:bodyPr>
          <a:lstStyle/>
          <a:p>
            <a:pPr algn="ctr"/>
            <a:r>
              <a:rPr lang="en-US" dirty="0" smtClean="0">
                <a:latin typeface="Times New Roman" panose="02020603050405020304" pitchFamily="18" charset="0"/>
                <a:cs typeface="Times New Roman" panose="02020603050405020304" pitchFamily="18" charset="0"/>
              </a:rPr>
              <a:t>A study of RINA(*) a novel Internet architecture</a:t>
            </a:r>
          </a:p>
          <a:p>
            <a:pPr algn="ctr"/>
            <a:r>
              <a:rPr lang="en-US" dirty="0" smtClean="0">
                <a:latin typeface="Times New Roman" panose="02020603050405020304" pitchFamily="18" charset="0"/>
                <a:cs typeface="Times New Roman" panose="02020603050405020304" pitchFamily="18" charset="0"/>
              </a:rPr>
              <a:t>(*) Recursive InterNetwork Architecture</a:t>
            </a:r>
          </a:p>
          <a:p>
            <a:pPr algn="ct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Submitted by: Periklis Zisis, 732218</a:t>
            </a:r>
          </a:p>
          <a:p>
            <a:pPr algn="l"/>
            <a:r>
              <a:rPr lang="en-US" dirty="0" smtClean="0">
                <a:latin typeface="Times New Roman" panose="02020603050405020304" pitchFamily="18" charset="0"/>
                <a:cs typeface="Times New Roman" panose="02020603050405020304" pitchFamily="18" charset="0"/>
              </a:rPr>
              <a:t>Supervisors: Prof. Dr. Shun-Ping Chen</a:t>
            </a:r>
          </a:p>
          <a:p>
            <a:pPr algn="l"/>
            <a:r>
              <a:rPr lang="en-US" dirty="0" smtClean="0">
                <a:latin typeface="Times New Roman" panose="02020603050405020304" pitchFamily="18" charset="0"/>
                <a:cs typeface="Times New Roman" panose="02020603050405020304" pitchFamily="18" charset="0"/>
              </a:rPr>
              <a:t>                     Prof. Dr. Johannes Gerdes</a:t>
            </a:r>
          </a:p>
          <a:p>
            <a:pPr algn="l"/>
            <a:r>
              <a:rPr lang="en-US" dirty="0" smtClean="0">
                <a:latin typeface="Times New Roman" panose="02020603050405020304" pitchFamily="18" charset="0"/>
                <a:cs typeface="Times New Roman" panose="02020603050405020304" pitchFamily="18" charset="0"/>
              </a:rPr>
              <a:t>		    Eng. Dr. Ioannis Koroves</a:t>
            </a:r>
            <a:r>
              <a:rPr lang="en-US" dirty="0" smtClean="0"/>
              <a:t>is</a:t>
            </a:r>
          </a:p>
          <a:p>
            <a:pPr algn="ctr"/>
            <a:endParaRPr lang="en-US" dirty="0" smtClean="0"/>
          </a:p>
          <a:p>
            <a:pPr algn="ctr"/>
            <a:endParaRPr lang="en-US" dirty="0" smtClean="0"/>
          </a:p>
          <a:p>
            <a:pPr algn="ctr"/>
            <a:endParaRPr lang="en-US" dirty="0"/>
          </a:p>
          <a:p>
            <a:pPr algn="ctr"/>
            <a:endParaRPr lang="en-US" dirty="0" smtClean="0"/>
          </a:p>
        </p:txBody>
      </p:sp>
      <p:pic>
        <p:nvPicPr>
          <p:cNvPr id="4" name="Picture 3" descr="untitled"/>
          <p:cNvPicPr>
            <a:picLocks noChangeAspect="1" noChangeArrowheads="1"/>
          </p:cNvPicPr>
          <p:nvPr/>
        </p:nvPicPr>
        <p:blipFill>
          <a:blip r:embed="rId2" cstate="print"/>
          <a:srcRect/>
          <a:stretch>
            <a:fillRect/>
          </a:stretch>
        </p:blipFill>
        <p:spPr bwMode="auto">
          <a:xfrm>
            <a:off x="481176" y="4644414"/>
            <a:ext cx="3056033" cy="1152128"/>
          </a:xfrm>
          <a:prstGeom prst="rect">
            <a:avLst/>
          </a:prstGeom>
          <a:noFill/>
          <a:ln w="9525">
            <a:noFill/>
            <a:miter lim="800000"/>
            <a:headEnd/>
            <a:tailEnd/>
          </a:ln>
        </p:spPr>
      </p:pic>
      <p:pic>
        <p:nvPicPr>
          <p:cNvPr id="5" name="Picture 4" descr="E:\MyLibrary\IE Temp Files\Temporary Internet Files\Content.Word\download.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204235" y="4820428"/>
            <a:ext cx="4000500" cy="800100"/>
          </a:xfrm>
          <a:prstGeom prst="rect">
            <a:avLst/>
          </a:prstGeom>
          <a:noFill/>
          <a:ln>
            <a:noFill/>
          </a:ln>
        </p:spPr>
      </p:pic>
    </p:spTree>
    <p:extLst>
      <p:ext uri="{BB962C8B-B14F-4D97-AF65-F5344CB8AC3E}">
        <p14:creationId xmlns="" xmlns:p14="http://schemas.microsoft.com/office/powerpoint/2010/main" val="3166256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Internet shortcomings</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Mobility is cumbersome and doesn’t scale and there is no support for multihoming. The fact that addressing is performed on the interface rather than on the node itself makes it hard to deal with mobility and multihoming.</a:t>
            </a: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The node loses its identity while it moves from one network to another!</a:t>
            </a:r>
          </a:p>
        </p:txBody>
      </p:sp>
      <p:pic>
        <p:nvPicPr>
          <p:cNvPr id="4" name="Picture 3"/>
          <p:cNvPicPr>
            <a:picLocks noChangeAspect="1"/>
          </p:cNvPicPr>
          <p:nvPr/>
        </p:nvPicPr>
        <p:blipFill>
          <a:blip r:embed="rId2" cstate="print"/>
          <a:stretch>
            <a:fillRect/>
          </a:stretch>
        </p:blipFill>
        <p:spPr>
          <a:xfrm>
            <a:off x="2085296" y="3103207"/>
            <a:ext cx="5556476" cy="1904616"/>
          </a:xfrm>
          <a:prstGeom prst="rect">
            <a:avLst/>
          </a:prstGeom>
        </p:spPr>
      </p:pic>
    </p:spTree>
    <p:extLst>
      <p:ext uri="{BB962C8B-B14F-4D97-AF65-F5344CB8AC3E}">
        <p14:creationId xmlns="" xmlns:p14="http://schemas.microsoft.com/office/powerpoint/2010/main" val="2793433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Internet shortcomings</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Network management faces difficulties. The network administrators encounter problems with configuration, traffic engineering and routing. The management costs and the complexity of the networks are increased!</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Lack of flexibility due to numerous mechanisms and protocols.</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The network administrators have to configure each network separately!</a:t>
            </a:r>
          </a:p>
          <a:p>
            <a:pPr algn="just"/>
            <a:r>
              <a:rPr lang="en-US" dirty="0">
                <a:latin typeface="Times New Roman" panose="02020603050405020304" pitchFamily="18" charset="0"/>
                <a:cs typeface="Times New Roman" panose="02020603050405020304" pitchFamily="18" charset="0"/>
              </a:rPr>
              <a:t>Weak security. The current TCP/IP architectures faces a lot of threats like DoS attacks, viruses etc. Any application can freely connect to any other application. The global addressing results to an exposure of the addresses and to well-known ports.</a:t>
            </a:r>
          </a:p>
          <a:p>
            <a:pPr algn="just"/>
            <a:r>
              <a:rPr lang="en-US" dirty="0">
                <a:latin typeface="Times New Roman" panose="02020603050405020304" pitchFamily="18" charset="0"/>
                <a:cs typeface="Times New Roman" panose="02020603050405020304" pitchFamily="18" charset="0"/>
              </a:rPr>
              <a:t>Numerous protocols and mechanisms leading to a complex architecture and thus to complex networks. Each protocol has a “job” to do.</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94800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Internet shortcomings</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Quality </a:t>
            </a:r>
            <a:r>
              <a:rPr lang="en-US" dirty="0">
                <a:latin typeface="Times New Roman" panose="02020603050405020304" pitchFamily="18" charset="0"/>
                <a:cs typeface="Times New Roman" panose="02020603050405020304" pitchFamily="18" charset="0"/>
              </a:rPr>
              <a:t>of Service is difficult to do. There is no built –in mechanism which allows the network to provide specific QoS</a:t>
            </a:r>
            <a:r>
              <a:rPr lang="en-US" dirty="0" smtClean="0">
                <a:latin typeface="Times New Roman" panose="02020603050405020304" pitchFamily="18" charset="0"/>
                <a:cs typeface="Times New Roman" panose="02020603050405020304" pitchFamily="18" charset="0"/>
              </a:rPr>
              <a:t>. Other than a TCP or UDP type of transport, applications have no other way of expressing their desired services characteristics to the network!</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 xmlns:p14="http://schemas.microsoft.com/office/powerpoint/2010/main" val="1918131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What are the causes of the current problems?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The network worked much better than anyone had any reason to expect</a:t>
            </a:r>
            <a:r>
              <a:rPr lang="en-US" dirty="0" smtClean="0">
                <a:latin typeface="Times New Roman" panose="02020603050405020304" pitchFamily="18" charset="0"/>
                <a:cs typeface="Times New Roman" panose="02020603050405020304" pitchFamily="18" charset="0"/>
              </a:rPr>
              <a:t>. But what has actually happened?</a:t>
            </a:r>
          </a:p>
          <a:p>
            <a:pPr algn="just"/>
            <a:r>
              <a:rPr lang="en-US" dirty="0" smtClean="0">
                <a:latin typeface="Times New Roman" panose="02020603050405020304" pitchFamily="18" charset="0"/>
                <a:cs typeface="Times New Roman" panose="02020603050405020304" pitchFamily="18" charset="0"/>
              </a:rPr>
              <a:t>Industry took over a promising but immature technology i.e. the ARPANET and</a:t>
            </a:r>
            <a:r>
              <a:rPr lang="en-US" dirty="0">
                <a:latin typeface="Times New Roman" panose="02020603050405020304" pitchFamily="18" charset="0"/>
                <a:cs typeface="Times New Roman" panose="02020603050405020304" pitchFamily="18" charset="0"/>
              </a:rPr>
              <a:t> although there was lack of prior </a:t>
            </a:r>
            <a:r>
              <a:rPr lang="en-US" dirty="0" smtClean="0">
                <a:latin typeface="Times New Roman" panose="02020603050405020304" pitchFamily="18" charset="0"/>
                <a:cs typeface="Times New Roman" panose="02020603050405020304" pitchFamily="18" charset="0"/>
              </a:rPr>
              <a:t>experience, it went into production immediately.</a:t>
            </a:r>
          </a:p>
          <a:p>
            <a:pPr algn="just"/>
            <a:r>
              <a:rPr lang="en-US" dirty="0" smtClean="0">
                <a:latin typeface="Times New Roman" panose="02020603050405020304" pitchFamily="18" charset="0"/>
                <a:cs typeface="Times New Roman" panose="02020603050405020304" pitchFamily="18" charset="0"/>
              </a:rPr>
              <a:t>Functions of the same scope got isolated! Relaying/error control functions.</a:t>
            </a:r>
          </a:p>
          <a:p>
            <a:pPr algn="just"/>
            <a:r>
              <a:rPr lang="en-US" dirty="0" smtClean="0">
                <a:latin typeface="Times New Roman" panose="02020603050405020304" pitchFamily="18" charset="0"/>
                <a:cs typeface="Times New Roman" panose="02020603050405020304" pitchFamily="18" charset="0"/>
              </a:rPr>
              <a:t>Limited number of layers!</a:t>
            </a:r>
          </a:p>
          <a:p>
            <a:pPr algn="just"/>
            <a:r>
              <a:rPr lang="en-US" dirty="0" smtClean="0">
                <a:latin typeface="Times New Roman" panose="02020603050405020304" pitchFamily="18" charset="0"/>
                <a:cs typeface="Times New Roman" panose="02020603050405020304" pitchFamily="18" charset="0"/>
              </a:rPr>
              <a:t>According to John Day, the main reason of the problems, is the lack of fundamentals and “rules of thumb”.</a:t>
            </a:r>
          </a:p>
          <a:p>
            <a:pPr algn="just"/>
            <a:r>
              <a:rPr lang="en-US" dirty="0" smtClean="0">
                <a:latin typeface="Times New Roman" panose="02020603050405020304" pitchFamily="18" charset="0"/>
                <a:cs typeface="Times New Roman" panose="02020603050405020304" pitchFamily="18" charset="0"/>
              </a:rPr>
              <a:t>The fundamental principles remain stable across different scopes and are independent of technology!</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2819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Communication in the current Internet</a:t>
            </a:r>
            <a:endParaRPr lang="en-US" sz="40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algn="just"/>
            <a:r>
              <a:rPr lang="en-US" dirty="0" smtClean="0">
                <a:latin typeface="Times New Roman" panose="02020603050405020304" pitchFamily="18" charset="0"/>
                <a:cs typeface="Times New Roman" panose="02020603050405020304" pitchFamily="18" charset="0"/>
              </a:rPr>
              <a:t>Two types of flows- TCP or UDP with fixed characteristics.</a:t>
            </a:r>
          </a:p>
          <a:p>
            <a:pPr algn="just"/>
            <a:r>
              <a:rPr lang="en-US" dirty="0" smtClean="0">
                <a:latin typeface="Times New Roman" panose="02020603050405020304" pitchFamily="18" charset="0"/>
                <a:cs typeface="Times New Roman" panose="02020603050405020304" pitchFamily="18" charset="0"/>
              </a:rPr>
              <a:t>No names for applications but only IP addresses and ports.</a:t>
            </a:r>
          </a:p>
          <a:p>
            <a:pPr algn="just"/>
            <a:r>
              <a:rPr lang="en-US" dirty="0" smtClean="0">
                <a:latin typeface="Times New Roman" panose="02020603050405020304" pitchFamily="18" charset="0"/>
                <a:cs typeface="Times New Roman" panose="02020603050405020304" pitchFamily="18" charset="0"/>
              </a:rPr>
              <a:t>Need to know in which port an application is attached to -&gt; well- known ports and the addresses are exposed to the applications.</a:t>
            </a:r>
          </a:p>
          <a:p>
            <a:pPr algn="just"/>
            <a:r>
              <a:rPr lang="en-US" dirty="0" smtClean="0">
                <a:latin typeface="Times New Roman" panose="02020603050405020304" pitchFamily="18" charset="0"/>
                <a:cs typeface="Times New Roman" panose="02020603050405020304" pitchFamily="18" charset="0"/>
              </a:rPr>
              <a:t>Numerous protocols and mechanisms.</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stretch>
            <a:fillRect/>
          </a:stretch>
        </p:blipFill>
        <p:spPr>
          <a:xfrm>
            <a:off x="415503" y="1860495"/>
            <a:ext cx="7899336" cy="1850890"/>
          </a:xfrm>
          <a:prstGeom prst="rect">
            <a:avLst/>
          </a:prstGeom>
        </p:spPr>
      </p:pic>
    </p:spTree>
    <p:extLst>
      <p:ext uri="{BB962C8B-B14F-4D97-AF65-F5344CB8AC3E}">
        <p14:creationId xmlns="" xmlns:p14="http://schemas.microsoft.com/office/powerpoint/2010/main" val="94418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Why to split TCP from IP?</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83567"/>
            <a:ext cx="8681270" cy="4655976"/>
          </a:xfrm>
        </p:spPr>
        <p:txBody>
          <a:bodyPr>
            <a:normAutofit fontScale="92500"/>
          </a:bodyPr>
          <a:lstStyle/>
          <a:p>
            <a:pPr algn="just"/>
            <a:r>
              <a:rPr lang="en-US" dirty="0" smtClean="0">
                <a:latin typeface="Times New Roman" panose="02020603050405020304" pitchFamily="18" charset="0"/>
                <a:cs typeface="Times New Roman" panose="02020603050405020304" pitchFamily="18" charset="0"/>
              </a:rPr>
              <a:t>According to Dijkstra , if there are two layers of the same scope, the functions in the layers must be completely independent.</a:t>
            </a:r>
          </a:p>
          <a:p>
            <a:pPr algn="just"/>
            <a:r>
              <a:rPr lang="en-US" dirty="0" smtClean="0">
                <a:latin typeface="Times New Roman" panose="02020603050405020304" pitchFamily="18" charset="0"/>
                <a:cs typeface="Times New Roman" panose="02020603050405020304" pitchFamily="18" charset="0"/>
              </a:rPr>
              <a:t>Splitting IP from TCP creates problems with fragmentation/reassembly. It breaks the rules!</a:t>
            </a:r>
          </a:p>
          <a:p>
            <a:pPr algn="just"/>
            <a:r>
              <a:rPr lang="en-US" dirty="0" smtClean="0">
                <a:latin typeface="Times New Roman" panose="02020603050405020304" pitchFamily="18" charset="0"/>
                <a:cs typeface="Times New Roman" panose="02020603050405020304" pitchFamily="18" charset="0"/>
              </a:rPr>
              <a:t>Are separating Error and Flow control  from relaying and multiplexing independent? No!</a:t>
            </a: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IP also handles fragmentation across networks.</a:t>
            </a:r>
          </a:p>
          <a:p>
            <a:pPr algn="just"/>
            <a:r>
              <a:rPr lang="en-US" dirty="0" smtClean="0">
                <a:latin typeface="Times New Roman" panose="02020603050405020304" pitchFamily="18" charset="0"/>
                <a:cs typeface="Times New Roman" panose="02020603050405020304" pitchFamily="18" charset="0"/>
              </a:rPr>
              <a:t>If a packet gets fragmented in a router</a:t>
            </a:r>
          </a:p>
          <a:p>
            <a:pPr lvl="1" algn="just"/>
            <a:r>
              <a:rPr lang="en-US" dirty="0" smtClean="0">
                <a:latin typeface="Times New Roman" panose="02020603050405020304" pitchFamily="18" charset="0"/>
                <a:cs typeface="Times New Roman" panose="02020603050405020304" pitchFamily="18" charset="0"/>
              </a:rPr>
              <a:t>Chances are a fragment gets lost towards the next hop</a:t>
            </a:r>
          </a:p>
          <a:p>
            <a:pPr lvl="1" algn="just"/>
            <a:r>
              <a:rPr lang="en-US" dirty="0" smtClean="0">
                <a:latin typeface="Times New Roman" panose="02020603050405020304" pitchFamily="18" charset="0"/>
                <a:cs typeface="Times New Roman" panose="02020603050405020304" pitchFamily="18" charset="0"/>
              </a:rPr>
              <a:t>IP needs to reassemble the fragments in the next hop and wait for 1 MPL</a:t>
            </a:r>
          </a:p>
          <a:p>
            <a:pPr lvl="1" algn="just"/>
            <a:r>
              <a:rPr lang="en-US" dirty="0" smtClean="0">
                <a:latin typeface="Times New Roman" panose="02020603050405020304" pitchFamily="18" charset="0"/>
                <a:cs typeface="Times New Roman" panose="02020603050405020304" pitchFamily="18" charset="0"/>
              </a:rPr>
              <a:t>But TCP times out in the order of RTT-&gt; retransmit</a:t>
            </a:r>
          </a:p>
          <a:p>
            <a:pPr lvl="1" algn="just"/>
            <a:r>
              <a:rPr lang="en-US" dirty="0" smtClean="0">
                <a:latin typeface="Times New Roman" panose="02020603050405020304" pitchFamily="18" charset="0"/>
                <a:cs typeface="Times New Roman" panose="02020603050405020304" pitchFamily="18" charset="0"/>
              </a:rPr>
              <a:t>IP fragments the packet, chances are a fragment gets lost</a:t>
            </a:r>
          </a:p>
          <a:p>
            <a:pPr lvl="1" algn="just"/>
            <a:r>
              <a:rPr lang="en-US" dirty="0" smtClean="0">
                <a:latin typeface="Times New Roman" panose="02020603050405020304" pitchFamily="18" charset="0"/>
                <a:cs typeface="Times New Roman" panose="02020603050405020304" pitchFamily="18" charset="0"/>
              </a:rPr>
              <a:t>Now the next hop has 2 incomplete IP packets!</a:t>
            </a:r>
          </a:p>
          <a:p>
            <a:pPr algn="just"/>
            <a:r>
              <a:rPr lang="en-US" dirty="0" smtClean="0">
                <a:latin typeface="Times New Roman" panose="02020603050405020304" pitchFamily="18" charset="0"/>
                <a:cs typeface="Times New Roman" panose="02020603050405020304" pitchFamily="18" charset="0"/>
              </a:rPr>
              <a:t>The problems arise because IP needs to know what TCP is doing and this is a strong indicator that it was not a good idea to separate TCP and IP.</a:t>
            </a:r>
          </a:p>
        </p:txBody>
      </p:sp>
    </p:spTree>
    <p:extLst>
      <p:ext uri="{BB962C8B-B14F-4D97-AF65-F5344CB8AC3E}">
        <p14:creationId xmlns="" xmlns:p14="http://schemas.microsoft.com/office/powerpoint/2010/main" val="3937982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The model of RINA</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R. Metcalfe of MIT project MAC in 1972 has observed that </a:t>
            </a:r>
            <a:r>
              <a:rPr lang="en-US" b="1" dirty="0" smtClean="0">
                <a:latin typeface="Times New Roman" panose="02020603050405020304" pitchFamily="18" charset="0"/>
                <a:cs typeface="Times New Roman" panose="02020603050405020304" pitchFamily="18" charset="0"/>
              </a:rPr>
              <a:t>Networking is IPC.</a:t>
            </a:r>
          </a:p>
          <a:p>
            <a:pPr algn="just"/>
            <a:r>
              <a:rPr lang="en-US" dirty="0" smtClean="0">
                <a:latin typeface="Times New Roman" panose="02020603050405020304" pitchFamily="18" charset="0"/>
                <a:cs typeface="Times New Roman" panose="02020603050405020304" pitchFamily="18" charset="0"/>
              </a:rPr>
              <a:t>IPC is a set of mechanisms for the exchange of data among multiple processes(IPC). These mechanisms allow the processes in distributed systems to communicate with each other by using IPC services.</a:t>
            </a:r>
          </a:p>
          <a:p>
            <a:pPr algn="just"/>
            <a:r>
              <a:rPr lang="en-US" dirty="0" smtClean="0">
                <a:latin typeface="Times New Roman" panose="02020603050405020304" pitchFamily="18" charset="0"/>
                <a:cs typeface="Times New Roman" panose="02020603050405020304" pitchFamily="18" charset="0"/>
              </a:rPr>
              <a:t>IPC provides shielding to the processes.</a:t>
            </a:r>
          </a:p>
          <a:p>
            <a:pPr algn="just"/>
            <a:r>
              <a:rPr lang="en-US" dirty="0" smtClean="0">
                <a:latin typeface="Times New Roman" panose="02020603050405020304" pitchFamily="18" charset="0"/>
                <a:cs typeface="Times New Roman" panose="02020603050405020304" pitchFamily="18" charset="0"/>
              </a:rPr>
              <a:t>RINA is a network architecture based on fundamentals among which is that networking is IPC. Thus, RINA identifies that networking can be seen as a set of recursive layers that provide distributed IPC services over different scopes.</a:t>
            </a:r>
          </a:p>
          <a:p>
            <a:pPr algn="just"/>
            <a:r>
              <a:rPr lang="en-US" dirty="0" smtClean="0">
                <a:latin typeface="Times New Roman" panose="02020603050405020304" pitchFamily="18" charset="0"/>
                <a:cs typeface="Times New Roman" panose="02020603050405020304" pitchFamily="18" charset="0"/>
              </a:rPr>
              <a:t>RINA is based on two principles: </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Recursion</a:t>
            </a:r>
          </a:p>
          <a:p>
            <a:pPr marL="0" indent="0" algn="just">
              <a:buNone/>
            </a:pPr>
            <a:r>
              <a:rPr lang="en-US" dirty="0" smtClean="0">
                <a:latin typeface="Times New Roman" panose="02020603050405020304" pitchFamily="18" charset="0"/>
                <a:cs typeface="Times New Roman" panose="02020603050405020304" pitchFamily="18" charset="0"/>
              </a:rPr>
              <a:t>	b) Separation policy from mechanism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90076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Recursion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John Day, noticed that the protocol functions are repeated in different layers. The same protocol can be used repeatedly in a protocol stack, encapsulating each layer in another instance of itself.</a:t>
            </a:r>
          </a:p>
          <a:p>
            <a:pPr algn="just"/>
            <a:r>
              <a:rPr lang="en-US" dirty="0" smtClean="0">
                <a:latin typeface="Times New Roman" panose="02020603050405020304" pitchFamily="18" charset="0"/>
                <a:cs typeface="Times New Roman" panose="02020603050405020304" pitchFamily="18" charset="0"/>
              </a:rPr>
              <a:t>Layers are recursive.</a:t>
            </a:r>
          </a:p>
          <a:p>
            <a:pPr algn="just"/>
            <a:r>
              <a:rPr lang="en-US" dirty="0" smtClean="0">
                <a:latin typeface="Times New Roman" panose="02020603050405020304" pitchFamily="18" charset="0"/>
                <a:cs typeface="Times New Roman" panose="02020603050405020304" pitchFamily="18" charset="0"/>
              </a:rPr>
              <a:t>No need for purpose-built protocols for each layer!</a:t>
            </a:r>
          </a:p>
          <a:p>
            <a:pPr algn="just"/>
            <a:r>
              <a:rPr lang="en-US" dirty="0" smtClean="0">
                <a:latin typeface="Times New Roman" panose="02020603050405020304" pitchFamily="18" charset="0"/>
                <a:cs typeface="Times New Roman" panose="02020603050405020304" pitchFamily="18" charset="0"/>
              </a:rPr>
              <a:t>No fixed number of layers in the stack!</a:t>
            </a:r>
          </a:p>
          <a:p>
            <a:pPr algn="just"/>
            <a:r>
              <a:rPr lang="en-US" dirty="0" smtClean="0">
                <a:latin typeface="Times New Roman" panose="02020603050405020304" pitchFamily="18" charset="0"/>
                <a:cs typeface="Times New Roman" panose="02020603050405020304" pitchFamily="18" charset="0"/>
              </a:rPr>
              <a:t>Due to the fact that layers recurse and can scale in order to form a large internet, the architecture is called </a:t>
            </a:r>
            <a:r>
              <a:rPr lang="en-US" b="1" dirty="0" smtClean="0">
                <a:latin typeface="Times New Roman" panose="02020603050405020304" pitchFamily="18" charset="0"/>
                <a:cs typeface="Times New Roman" panose="02020603050405020304" pitchFamily="18" charset="0"/>
              </a:rPr>
              <a:t>Recursive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RINA’s architecture is based on a </a:t>
            </a:r>
            <a:r>
              <a:rPr lang="en-US" b="1" dirty="0" smtClean="0">
                <a:latin typeface="Times New Roman" panose="02020603050405020304" pitchFamily="18" charset="0"/>
                <a:cs typeface="Times New Roman" panose="02020603050405020304" pitchFamily="18" charset="0"/>
              </a:rPr>
              <a:t>single type of layer (DIF), </a:t>
            </a:r>
            <a:r>
              <a:rPr lang="en-US" dirty="0" smtClean="0">
                <a:latin typeface="Times New Roman" panose="02020603050405020304" pitchFamily="18" charset="0"/>
                <a:cs typeface="Times New Roman" panose="02020603050405020304" pitchFamily="18" charset="0"/>
              </a:rPr>
              <a:t>which is repeated in a recursive fashion as many times as required by the network designer.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74111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Separation of mechanism from policy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32857"/>
            <a:ext cx="8503988" cy="4408505"/>
          </a:xfrm>
        </p:spPr>
        <p:txBody>
          <a:bodyPr>
            <a:normAutofit/>
          </a:bodyPr>
          <a:lstStyle/>
          <a:p>
            <a:pPr algn="just"/>
            <a:r>
              <a:rPr lang="en-US" dirty="0" smtClean="0">
                <a:latin typeface="Times New Roman" panose="02020603050405020304" pitchFamily="18" charset="0"/>
                <a:cs typeface="Times New Roman" panose="02020603050405020304" pitchFamily="18" charset="0"/>
              </a:rPr>
              <a:t>In RINA, policy and mechanism are separated! In simple words, a policy means what we want to do and the mechanism how it can be done.</a:t>
            </a:r>
          </a:p>
          <a:p>
            <a:pPr algn="just"/>
            <a:r>
              <a:rPr lang="en-US" dirty="0" smtClean="0">
                <a:latin typeface="Times New Roman" panose="02020603050405020304" pitchFamily="18" charset="0"/>
                <a:cs typeface="Times New Roman" panose="02020603050405020304" pitchFamily="18" charset="0"/>
              </a:rPr>
              <a:t>John Day, took this concept from OS and applied it in networks.</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Result: There are only two kinds of mechanisms in protocols! </a:t>
            </a:r>
          </a:p>
          <a:p>
            <a:pPr marL="0" indent="0" algn="just">
              <a:buNone/>
            </a:pP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Loosely bound </a:t>
            </a:r>
            <a:r>
              <a:rPr lang="en-US" dirty="0" smtClean="0">
                <a:latin typeface="Times New Roman" panose="02020603050405020304" pitchFamily="18" charset="0"/>
                <a:cs typeface="Times New Roman" panose="02020603050405020304" pitchFamily="18" charset="0"/>
              </a:rPr>
              <a:t>and  </a:t>
            </a:r>
            <a:r>
              <a:rPr lang="en-US" b="1" dirty="0" smtClean="0">
                <a:latin typeface="Times New Roman" panose="02020603050405020304" pitchFamily="18" charset="0"/>
                <a:cs typeface="Times New Roman" panose="02020603050405020304" pitchFamily="18" charset="0"/>
              </a:rPr>
              <a:t>tightly bound</a:t>
            </a:r>
          </a:p>
          <a:p>
            <a:pPr algn="just"/>
            <a:r>
              <a:rPr lang="en-US" dirty="0" smtClean="0">
                <a:latin typeface="Times New Roman" panose="02020603050405020304" pitchFamily="18" charset="0"/>
                <a:cs typeface="Times New Roman" panose="02020603050405020304" pitchFamily="18" charset="0"/>
              </a:rPr>
              <a:t>These mechanisms can operate according to different policies. Thus, the same mechanisms can be used in different ways and can work across wide ranges of scope, QoS and bandwidth -&gt; An architecture will need less protocols!</a:t>
            </a:r>
          </a:p>
          <a:p>
            <a:pPr algn="just"/>
            <a:r>
              <a:rPr lang="en-US" dirty="0" smtClean="0">
                <a:latin typeface="Times New Roman" panose="02020603050405020304" pitchFamily="18" charset="0"/>
                <a:cs typeface="Times New Roman" panose="02020603050405020304" pitchFamily="18" charset="0"/>
              </a:rPr>
              <a:t>The result of the separation of mechanism from policy is that in RINA only two protocols are needed. </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One data transfer protocol, which is the EFCP</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One application protocol, which is the CDAP</a:t>
            </a:r>
          </a:p>
        </p:txBody>
      </p:sp>
    </p:spTree>
    <p:extLst>
      <p:ext uri="{BB962C8B-B14F-4D97-AF65-F5344CB8AC3E}">
        <p14:creationId xmlns="" xmlns:p14="http://schemas.microsoft.com/office/powerpoint/2010/main" val="1620968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Recursion and separation of policy from mechanism </a:t>
            </a:r>
            <a:endParaRPr lang="en-US" sz="40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77334" y="2160589"/>
            <a:ext cx="8681270" cy="4398831"/>
          </a:xfrm>
        </p:spPr>
        <p:txBody>
          <a:bodyPr>
            <a:normAutofit/>
          </a:bodyPr>
          <a:lstStyle/>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Different examples of IPC between application process A and application process B.</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mechanisms for doing IPC in the different cases are the same, they just need a different configuration.</a:t>
            </a:r>
            <a:endParaRPr lang="en-US" sz="1800"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is a repeating structure: distributed applications doing IPC at a bigger scope(network) use the services of distributed IPC at smaller scopes(link).</a:t>
            </a:r>
          </a:p>
        </p:txBody>
      </p:sp>
      <p:pic>
        <p:nvPicPr>
          <p:cNvPr id="6" name="Content Placeholder 3"/>
          <p:cNvPicPr>
            <a:picLocks noChangeAspect="1"/>
          </p:cNvPicPr>
          <p:nvPr/>
        </p:nvPicPr>
        <p:blipFill>
          <a:blip r:embed="rId2" cstate="print"/>
          <a:stretch>
            <a:fillRect/>
          </a:stretch>
        </p:blipFill>
        <p:spPr>
          <a:xfrm>
            <a:off x="677690" y="1930400"/>
            <a:ext cx="8596312" cy="1894765"/>
          </a:xfrm>
          <a:prstGeom prst="rect">
            <a:avLst/>
          </a:prstGeom>
        </p:spPr>
      </p:pic>
    </p:spTree>
    <p:extLst>
      <p:ext uri="{BB962C8B-B14F-4D97-AF65-F5344CB8AC3E}">
        <p14:creationId xmlns="" xmlns:p14="http://schemas.microsoft.com/office/powerpoint/2010/main" val="20019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Outline</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Challenge to the researchers of networking</a:t>
            </a:r>
          </a:p>
          <a:p>
            <a:pPr algn="just"/>
            <a:r>
              <a:rPr lang="en-US" dirty="0" smtClean="0">
                <a:latin typeface="Times New Roman" panose="02020603050405020304" pitchFamily="18" charset="0"/>
                <a:cs typeface="Times New Roman" panose="02020603050405020304" pitchFamily="18" charset="0"/>
              </a:rPr>
              <a:t>Motivation</a:t>
            </a:r>
          </a:p>
          <a:p>
            <a:pPr algn="just"/>
            <a:r>
              <a:rPr lang="en-US" dirty="0" smtClean="0">
                <a:latin typeface="Times New Roman" panose="02020603050405020304" pitchFamily="18" charset="0"/>
                <a:cs typeface="Times New Roman" panose="02020603050405020304" pitchFamily="18" charset="0"/>
              </a:rPr>
              <a:t>Current state of the Internet</a:t>
            </a:r>
          </a:p>
          <a:p>
            <a:pPr algn="just"/>
            <a:r>
              <a:rPr lang="en-US" dirty="0" smtClean="0">
                <a:latin typeface="Times New Roman" panose="02020603050405020304" pitchFamily="18" charset="0"/>
                <a:cs typeface="Times New Roman" panose="02020603050405020304" pitchFamily="18" charset="0"/>
              </a:rPr>
              <a:t>Current Internet shortcomings</a:t>
            </a:r>
          </a:p>
          <a:p>
            <a:pPr algn="just"/>
            <a:r>
              <a:rPr lang="en-US" dirty="0" smtClean="0">
                <a:latin typeface="Times New Roman" panose="02020603050405020304" pitchFamily="18" charset="0"/>
                <a:cs typeface="Times New Roman" panose="02020603050405020304" pitchFamily="18" charset="0"/>
              </a:rPr>
              <a:t>The model of RINA and its implementation projects</a:t>
            </a:r>
          </a:p>
          <a:p>
            <a:pPr algn="just"/>
            <a:r>
              <a:rPr lang="en-US" dirty="0" smtClean="0">
                <a:latin typeface="Times New Roman" panose="02020603050405020304" pitchFamily="18" charset="0"/>
                <a:cs typeface="Times New Roman" panose="02020603050405020304" pitchFamily="18" charset="0"/>
              </a:rPr>
              <a:t>How is RINA related to SDN</a:t>
            </a:r>
          </a:p>
          <a:p>
            <a:pPr algn="just"/>
            <a:r>
              <a:rPr lang="en-US" dirty="0" smtClean="0">
                <a:latin typeface="Times New Roman" panose="02020603050405020304" pitchFamily="18" charset="0"/>
                <a:cs typeface="Times New Roman" panose="02020603050405020304" pitchFamily="18" charset="0"/>
              </a:rPr>
              <a:t>Conclusion</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05105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The DIF</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306287"/>
            <a:ext cx="8596668" cy="4735076"/>
          </a:xfrm>
        </p:spPr>
        <p:txBody>
          <a:bodyPr>
            <a:normAutofit/>
          </a:bodyPr>
          <a:lstStyle/>
          <a:p>
            <a:pPr algn="just"/>
            <a:r>
              <a:rPr lang="en-US" dirty="0" smtClean="0">
                <a:latin typeface="Times New Roman" panose="02020603050405020304" pitchFamily="18" charset="0"/>
                <a:cs typeface="Times New Roman" panose="02020603050405020304" pitchFamily="18" charset="0"/>
              </a:rPr>
              <a:t>We have seen that in RINA there is a single repeating  layer which has the same mechanisms and operates over different policies.</a:t>
            </a:r>
          </a:p>
          <a:p>
            <a:pPr algn="just"/>
            <a:r>
              <a:rPr lang="en-US" dirty="0" smtClean="0">
                <a:latin typeface="Times New Roman" panose="02020603050405020304" pitchFamily="18" charset="0"/>
                <a:cs typeface="Times New Roman" panose="02020603050405020304" pitchFamily="18" charset="0"/>
              </a:rPr>
              <a:t>This layer is called </a:t>
            </a:r>
            <a:r>
              <a:rPr lang="en-US" b="1" dirty="0" smtClean="0">
                <a:latin typeface="Times New Roman" panose="02020603050405020304" pitchFamily="18" charset="0"/>
                <a:cs typeface="Times New Roman" panose="02020603050405020304" pitchFamily="18" charset="0"/>
              </a:rPr>
              <a:t>DIF</a:t>
            </a:r>
            <a:r>
              <a:rPr lang="en-US" dirty="0" smtClean="0">
                <a:latin typeface="Times New Roman" panose="02020603050405020304" pitchFamily="18" charset="0"/>
                <a:cs typeface="Times New Roman" panose="02020603050405020304" pitchFamily="18" charset="0"/>
              </a:rPr>
              <a:t>(distributed IPC facility). It is ‘black box’ which consists of IPC processes which provide IPC services in order the applications which are in the systems to communicate with each other. </a:t>
            </a:r>
            <a:r>
              <a:rPr lang="en-US" b="1" dirty="0" smtClean="0">
                <a:latin typeface="Times New Roman" panose="02020603050405020304" pitchFamily="18" charset="0"/>
                <a:cs typeface="Times New Roman" panose="02020603050405020304" pitchFamily="18" charset="0"/>
              </a:rPr>
              <a:t>The communication is done by using names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The DIFs have a scope. The greater the range in a network the more DIFs are required! </a:t>
            </a:r>
          </a:p>
          <a:p>
            <a:pPr algn="just"/>
            <a:r>
              <a:rPr lang="en-US" dirty="0" smtClean="0">
                <a:latin typeface="Times New Roman" panose="02020603050405020304" pitchFamily="18" charset="0"/>
                <a:cs typeface="Times New Roman" panose="02020603050405020304" pitchFamily="18" charset="0"/>
              </a:rPr>
              <a:t>A DIF can be thought of as a private network which is different from the traditional definition of layer in the TCP/IP architecture.</a:t>
            </a:r>
          </a:p>
          <a:p>
            <a:pPr lvl="1" algn="just">
              <a:buFont typeface="Courier New" panose="02070309020205020404" pitchFamily="49" charset="0"/>
              <a:buChar char="o"/>
            </a:pPr>
            <a:r>
              <a:rPr lang="en-US" sz="1800" dirty="0" smtClean="0">
                <a:latin typeface="Times New Roman" panose="02020603050405020304" pitchFamily="18" charset="0"/>
                <a:cs typeface="Times New Roman" panose="02020603050405020304" pitchFamily="18" charset="0"/>
              </a:rPr>
              <a:t>A DIF does not perform a single function but a coordinated set of policy managed functions to achieve the desired IPC service</a:t>
            </a:r>
          </a:p>
          <a:p>
            <a:pPr lvl="1" algn="just">
              <a:buFont typeface="Courier New" panose="02070309020205020404" pitchFamily="49" charset="0"/>
              <a:buChar char="o"/>
            </a:pPr>
            <a:r>
              <a:rPr lang="en-US" sz="1800" dirty="0" smtClean="0">
                <a:latin typeface="Times New Roman" panose="02020603050405020304" pitchFamily="18" charset="0"/>
                <a:cs typeface="Times New Roman" panose="02020603050405020304" pitchFamily="18" charset="0"/>
              </a:rPr>
              <a:t>The DIF separates various concerns, including operation over different timescales</a:t>
            </a:r>
          </a:p>
          <a:p>
            <a:pPr algn="just"/>
            <a:r>
              <a:rPr lang="en-US" dirty="0" smtClean="0">
                <a:latin typeface="Times New Roman" panose="02020603050405020304" pitchFamily="18" charset="0"/>
                <a:cs typeface="Times New Roman" panose="02020603050405020304" pitchFamily="18" charset="0"/>
              </a:rPr>
              <a:t>The DIFs can be dynamically instantiated and the policies can be tuned according to the network conditions.</a:t>
            </a:r>
          </a:p>
          <a:p>
            <a:pPr lvl="1">
              <a:buFont typeface="Courier New" panose="02070309020205020404" pitchFamily="49" charset="0"/>
              <a:buChar char="o"/>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01229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The Structure of a DIF</a:t>
            </a:r>
            <a:endParaRPr lang="en-US" sz="40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77334" y="1418253"/>
            <a:ext cx="8270723" cy="4623109"/>
          </a:xfrm>
        </p:spPr>
        <p:txBody>
          <a:bodyPr/>
          <a:lstStyle/>
          <a:p>
            <a:endParaRPr lang="en-US" dirty="0" smtClean="0"/>
          </a:p>
          <a:p>
            <a:endParaRPr lang="en-US" dirty="0"/>
          </a:p>
          <a:p>
            <a:endParaRPr lang="en-US" dirty="0" smtClean="0"/>
          </a:p>
          <a:p>
            <a:pPr marL="0" indent="0">
              <a:buNone/>
            </a:pPr>
            <a:endParaRPr lang="en-US" dirty="0" smtClean="0"/>
          </a:p>
          <a:p>
            <a:endParaRPr lang="en-US" dirty="0" smtClean="0"/>
          </a:p>
          <a:p>
            <a:pPr marL="0" indent="0">
              <a:buNone/>
            </a:pPr>
            <a:endParaRPr lang="en-US" dirty="0"/>
          </a:p>
          <a:p>
            <a:pPr marL="0" indent="0">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Processing at 3 timescales</a:t>
            </a:r>
          </a:p>
          <a:p>
            <a:pPr lvl="1" algn="just">
              <a:buFont typeface="Wingdings" panose="05000000000000000000" pitchFamily="2" charset="2"/>
              <a:buChar char="q"/>
            </a:pPr>
            <a:r>
              <a:rPr lang="en-US" sz="1800" b="1" dirty="0" smtClean="0">
                <a:latin typeface="Times New Roman" panose="02020603050405020304" pitchFamily="18" charset="0"/>
                <a:cs typeface="Times New Roman" panose="02020603050405020304" pitchFamily="18" charset="0"/>
              </a:rPr>
              <a:t>Fast</a:t>
            </a:r>
            <a:r>
              <a:rPr lang="en-US" sz="1800" dirty="0" smtClean="0">
                <a:latin typeface="Times New Roman" panose="02020603050405020304" pitchFamily="18" charset="0"/>
                <a:cs typeface="Times New Roman" panose="02020603050405020304" pitchFamily="18" charset="0"/>
              </a:rPr>
              <a:t> IPC data transfer mechanisms which actually move the data (≈IP +UDP).</a:t>
            </a:r>
          </a:p>
          <a:p>
            <a:pPr lvl="1" algn="just">
              <a:buFont typeface="Wingdings" panose="05000000000000000000" pitchFamily="2" charset="2"/>
              <a:buChar char="q"/>
            </a:pPr>
            <a:r>
              <a:rPr lang="en-US" sz="1800" b="1" dirty="0" smtClean="0">
                <a:latin typeface="Times New Roman" panose="02020603050405020304" pitchFamily="18" charset="0"/>
                <a:cs typeface="Times New Roman" panose="02020603050405020304" pitchFamily="18" charset="0"/>
              </a:rPr>
              <a:t>Slower</a:t>
            </a:r>
            <a:r>
              <a:rPr lang="en-US" sz="1800" dirty="0" smtClean="0">
                <a:latin typeface="Times New Roman" panose="02020603050405020304" pitchFamily="18" charset="0"/>
                <a:cs typeface="Times New Roman" panose="02020603050405020304" pitchFamily="18" charset="0"/>
              </a:rPr>
              <a:t> IPC data control mechanisms for retransmission, flow control etc.</a:t>
            </a:r>
          </a:p>
          <a:p>
            <a:pPr lvl="1" algn="just">
              <a:buFont typeface="Wingdings" panose="05000000000000000000" pitchFamily="2" charset="2"/>
              <a:buChar char="q"/>
            </a:pPr>
            <a:r>
              <a:rPr lang="en-US" sz="1800" b="1" dirty="0" smtClean="0">
                <a:latin typeface="Times New Roman" panose="02020603050405020304" pitchFamily="18" charset="0"/>
                <a:cs typeface="Times New Roman" panose="02020603050405020304" pitchFamily="18" charset="0"/>
              </a:rPr>
              <a:t>Even Slower </a:t>
            </a:r>
            <a:r>
              <a:rPr lang="en-US" sz="1800" dirty="0" smtClean="0">
                <a:latin typeface="Times New Roman" panose="02020603050405020304" pitchFamily="18" charset="0"/>
                <a:cs typeface="Times New Roman" panose="02020603050405020304" pitchFamily="18" charset="0"/>
              </a:rPr>
              <a:t>IPC management mechanisms for routing, resource allocation etc.</a:t>
            </a:r>
          </a:p>
          <a:p>
            <a:pPr lvl="1">
              <a:buFont typeface="Wingdings" panose="05000000000000000000" pitchFamily="2" charset="2"/>
              <a:buChar char="q"/>
            </a:pPr>
            <a:endParaRPr lang="en-US" sz="1800"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stretch>
            <a:fillRect/>
          </a:stretch>
        </p:blipFill>
        <p:spPr>
          <a:xfrm>
            <a:off x="1180947" y="1614196"/>
            <a:ext cx="6844267" cy="2249714"/>
          </a:xfrm>
          <a:prstGeom prst="rect">
            <a:avLst/>
          </a:prstGeom>
        </p:spPr>
      </p:pic>
    </p:spTree>
    <p:extLst>
      <p:ext uri="{BB962C8B-B14F-4D97-AF65-F5344CB8AC3E}">
        <p14:creationId xmlns="" xmlns:p14="http://schemas.microsoft.com/office/powerpoint/2010/main" val="2788505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The protocols of RINA</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One data transfer protocol : EFCP</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It’s a combination of DTP and DTCP. </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mechanisms are separated from policies.</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It is based on the soft state Delta- t protocol developed by Richard Watson.</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DTP includes mechanisms which are </a:t>
            </a:r>
            <a:r>
              <a:rPr lang="en-US" sz="1800" b="1" dirty="0" smtClean="0">
                <a:latin typeface="Times New Roman" panose="02020603050405020304" pitchFamily="18" charset="0"/>
                <a:cs typeface="Times New Roman" panose="02020603050405020304" pitchFamily="18" charset="0"/>
              </a:rPr>
              <a:t>tightly</a:t>
            </a:r>
            <a:r>
              <a:rPr lang="en-US" sz="1800" dirty="0" smtClean="0">
                <a:latin typeface="Times New Roman" panose="02020603050405020304" pitchFamily="18" charset="0"/>
                <a:cs typeface="Times New Roman" panose="02020603050405020304" pitchFamily="18" charset="0"/>
              </a:rPr>
              <a:t> bound to the transfer PDU such as sequencing, fragmentation etc.</a:t>
            </a:r>
          </a:p>
          <a:p>
            <a:pPr lvl="1"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DTCP includes mechanisms which are </a:t>
            </a:r>
            <a:r>
              <a:rPr lang="en-US" sz="1800" b="1" dirty="0" smtClean="0">
                <a:latin typeface="Times New Roman" panose="02020603050405020304" pitchFamily="18" charset="0"/>
                <a:cs typeface="Times New Roman" panose="02020603050405020304" pitchFamily="18" charset="0"/>
              </a:rPr>
              <a:t>loosely</a:t>
            </a:r>
            <a:r>
              <a:rPr lang="en-US" sz="1800" dirty="0" smtClean="0">
                <a:latin typeface="Times New Roman" panose="02020603050405020304" pitchFamily="18" charset="0"/>
                <a:cs typeface="Times New Roman" panose="02020603050405020304" pitchFamily="18" charset="0"/>
              </a:rPr>
              <a:t> bound to the transfer PDU such as flow control, retransmission etc.</a:t>
            </a:r>
          </a:p>
          <a:p>
            <a:pPr marL="457200" lvl="1"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35281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The protocols of RINA</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371601"/>
            <a:ext cx="8401352" cy="4669762"/>
          </a:xfrm>
        </p:spPr>
        <p:txBody>
          <a:bodyPr>
            <a:normAutofit/>
          </a:bodyPr>
          <a:lstStyle/>
          <a:p>
            <a:r>
              <a:rPr lang="en-US" dirty="0" smtClean="0">
                <a:latin typeface="Times New Roman" panose="02020603050405020304" pitchFamily="18" charset="0"/>
                <a:cs typeface="Times New Roman" panose="02020603050405020304" pitchFamily="18" charset="0"/>
              </a:rPr>
              <a:t>One application protocol: CDAP</a:t>
            </a:r>
          </a:p>
          <a:p>
            <a:pPr lvl="1">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consists of : CACE( used to establish application connection between two applications), 				  Authentication(policy)</a:t>
            </a:r>
            <a:endParaRPr lang="en-US"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is an object oriented protocol (similar to CMIP) and provides the minimal six operations: create/delete, read/write and start/stop.</a:t>
            </a:r>
          </a:p>
          <a:p>
            <a:pPr lvl="1"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From application to application what changes is the objects being manipulated while the protocol remains stable!</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stretch>
            <a:fillRect/>
          </a:stretch>
        </p:blipFill>
        <p:spPr>
          <a:xfrm>
            <a:off x="1032318" y="1811007"/>
            <a:ext cx="7886700" cy="1895475"/>
          </a:xfrm>
          <a:prstGeom prst="rect">
            <a:avLst/>
          </a:prstGeom>
        </p:spPr>
      </p:pic>
    </p:spTree>
    <p:extLst>
      <p:ext uri="{BB962C8B-B14F-4D97-AF65-F5344CB8AC3E}">
        <p14:creationId xmlns="" xmlns:p14="http://schemas.microsoft.com/office/powerpoint/2010/main" val="1832379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How RINA differs from TCP/IP</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5" y="1612900"/>
            <a:ext cx="8758765" cy="4867803"/>
          </a:xfrm>
        </p:spPr>
        <p:txBody>
          <a:bodyPr/>
          <a:lstStyle/>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Unlike TCP where a port number is mapped to one and only TCP connection, in RINA   </a:t>
            </a:r>
            <a:r>
              <a:rPr lang="en-US" b="1" dirty="0" smtClean="0">
                <a:latin typeface="Times New Roman" panose="02020603050405020304" pitchFamily="18" charset="0"/>
                <a:cs typeface="Times New Roman" panose="02020603050405020304" pitchFamily="18" charset="0"/>
              </a:rPr>
              <a:t>port allocation and data transfer are separate functions-</a:t>
            </a:r>
            <a:r>
              <a:rPr lang="en-US" dirty="0" smtClean="0">
                <a:latin typeface="Times New Roman" panose="02020603050405020304" pitchFamily="18" charset="0"/>
                <a:cs typeface="Times New Roman" panose="02020603050405020304" pitchFamily="18" charset="0"/>
              </a:rPr>
              <a:t>&gt; A single flow can be supported by one or more data transport connections.</a:t>
            </a:r>
          </a:p>
          <a:p>
            <a:pPr algn="just"/>
            <a:r>
              <a:rPr lang="en-US" dirty="0" smtClean="0">
                <a:latin typeface="Times New Roman" panose="02020603050405020304" pitchFamily="18" charset="0"/>
                <a:cs typeface="Times New Roman" panose="02020603050405020304" pitchFamily="18" charset="0"/>
              </a:rPr>
              <a:t>Security: By decoupling port allocation from synchronization-&gt; Applications don’t listen to a well-known port. Applications communicate by using </a:t>
            </a:r>
            <a:r>
              <a:rPr lang="en-US" b="1" dirty="0" smtClean="0">
                <a:latin typeface="Times New Roman" panose="02020603050405020304" pitchFamily="18" charset="0"/>
                <a:cs typeface="Times New Roman" panose="02020603050405020304" pitchFamily="18" charset="0"/>
              </a:rPr>
              <a:t>names</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In RINA the addresses are internal to a DIF and hidden from the applications.</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DIF is a securable container (implies that firewalls are unnecessary).</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RINA security is considerably less complex (requires less mechanisms) than TCP/IP.</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In order an IPC process to join a DIF(enrollment), it must first be authenticated!</a:t>
            </a:r>
          </a:p>
          <a:p>
            <a:pPr marL="0" indent="0" algn="just">
              <a:buNone/>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2381833" y="1612900"/>
            <a:ext cx="4857750" cy="1558290"/>
          </a:xfrm>
          <a:prstGeom prst="rect">
            <a:avLst/>
          </a:prstGeom>
        </p:spPr>
      </p:pic>
    </p:spTree>
    <p:extLst>
      <p:ext uri="{BB962C8B-B14F-4D97-AF65-F5344CB8AC3E}">
        <p14:creationId xmlns="" xmlns:p14="http://schemas.microsoft.com/office/powerpoint/2010/main" val="1208276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 RINA differs from TCP/IP</a:t>
            </a:r>
            <a:endParaRPr lang="en-US" dirty="0"/>
          </a:p>
        </p:txBody>
      </p:sp>
      <p:sp>
        <p:nvSpPr>
          <p:cNvPr id="3" name="Content Placeholder 2"/>
          <p:cNvSpPr>
            <a:spLocks noGrp="1"/>
          </p:cNvSpPr>
          <p:nvPr>
            <p:ph idx="1"/>
          </p:nvPr>
        </p:nvSpPr>
        <p:spPr>
          <a:xfrm>
            <a:off x="677334" y="1558213"/>
            <a:ext cx="8494658" cy="4483150"/>
          </a:xfrm>
        </p:spPr>
        <p:txBody>
          <a:bodyPr/>
          <a:lstStyle/>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Routing is done on the node and not on the interface.</a:t>
            </a:r>
          </a:p>
          <a:p>
            <a:pPr marL="0" indent="0" algn="just">
              <a:buNone/>
            </a:pPr>
            <a:r>
              <a:rPr lang="en-US" dirty="0" smtClean="0">
                <a:latin typeface="Times New Roman" panose="02020603050405020304" pitchFamily="18" charset="0"/>
                <a:cs typeface="Times New Roman" panose="02020603050405020304" pitchFamily="18" charset="0"/>
              </a:rPr>
              <a:t>	The directory (IDD) is used to map the source and destination application names to 	node addresses.</a:t>
            </a:r>
          </a:p>
          <a:p>
            <a:pPr marL="0" indent="0" algn="just">
              <a:buNone/>
            </a:pPr>
            <a:r>
              <a:rPr lang="en-US" dirty="0" smtClean="0">
                <a:latin typeface="Times New Roman" panose="02020603050405020304" pitchFamily="18" charset="0"/>
                <a:cs typeface="Times New Roman" panose="02020603050405020304" pitchFamily="18" charset="0"/>
              </a:rPr>
              <a:t>	The route from source to destination is computed as a sequence of (N)- addresses 	where the next hop is a node address. Each IPC process knows how to map the (N)-	addresses to (N-1) addresses to determine the path.</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extLst>
              <a:ext uri="{28A0092B-C50C-407E-A947-70E740481C1C}">
                <a14:useLocalDpi xmlns="" xmlns:a14="http://schemas.microsoft.com/office/drawing/2010/main" val="0"/>
              </a:ext>
            </a:extLst>
          </a:blip>
          <a:stretch>
            <a:fillRect/>
          </a:stretch>
        </p:blipFill>
        <p:spPr>
          <a:xfrm>
            <a:off x="1235872" y="1628362"/>
            <a:ext cx="6452551" cy="2019907"/>
          </a:xfrm>
          <a:prstGeom prst="rect">
            <a:avLst/>
          </a:prstGeom>
        </p:spPr>
      </p:pic>
    </p:spTree>
    <p:extLst>
      <p:ext uri="{BB962C8B-B14F-4D97-AF65-F5344CB8AC3E}">
        <p14:creationId xmlns="" xmlns:p14="http://schemas.microsoft.com/office/powerpoint/2010/main" val="2946845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 RINA differs from TCP/IP</a:t>
            </a:r>
            <a:endParaRPr lang="en-US" dirty="0"/>
          </a:p>
        </p:txBody>
      </p:sp>
      <p:sp>
        <p:nvSpPr>
          <p:cNvPr id="3" name="Content Placeholder 2"/>
          <p:cNvSpPr>
            <a:spLocks noGrp="1"/>
          </p:cNvSpPr>
          <p:nvPr>
            <p:ph idx="1"/>
          </p:nvPr>
        </p:nvSpPr>
        <p:spPr>
          <a:xfrm>
            <a:off x="677334" y="1362269"/>
            <a:ext cx="8709262" cy="5131837"/>
          </a:xfrm>
        </p:spPr>
        <p:txBody>
          <a:bodyPr/>
          <a:lstStyle/>
          <a:p>
            <a:pPr algn="just"/>
            <a:r>
              <a:rPr lang="en-US" dirty="0" smtClean="0">
                <a:latin typeface="Times New Roman" panose="02020603050405020304" pitchFamily="18" charset="0"/>
                <a:cs typeface="Times New Roman" panose="02020603050405020304" pitchFamily="18" charset="0"/>
              </a:rPr>
              <a:t>Multihoming is solved by recognizing than routing is a two step process of picking the next hop and then selecting the path to the next hop. It can be seen as an IPC process having more than one (N-1) mappings.</a:t>
            </a:r>
          </a:p>
          <a:p>
            <a:pPr marL="0" indent="0" algn="just">
              <a:buNone/>
            </a:pPr>
            <a:r>
              <a:rPr lang="en-US" dirty="0" smtClean="0">
                <a:latin typeface="Times New Roman" panose="02020603050405020304" pitchFamily="18" charset="0"/>
                <a:cs typeface="Times New Roman" panose="02020603050405020304" pitchFamily="18" charset="0"/>
              </a:rPr>
              <a:t>      If </a:t>
            </a:r>
            <a:r>
              <a:rPr lang="en-US" dirty="0">
                <a:latin typeface="Times New Roman" panose="02020603050405020304" pitchFamily="18" charset="0"/>
                <a:cs typeface="Times New Roman" panose="02020603050405020304" pitchFamily="18" charset="0"/>
              </a:rPr>
              <a:t>a path to a node fails , RINA maps the node address to another operational interface.</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Mobility can be seen as a dynamic version of multihoming which means that any structure which can provide multihoming is also able to provide mobility without the need of extra protocols. Each new PoA means that the mobile host joins a new DIF while dropping its participation from the old ones.</a:t>
            </a: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2434119" y="2822186"/>
            <a:ext cx="4797106" cy="1968564"/>
          </a:xfrm>
          <a:prstGeom prst="rect">
            <a:avLst/>
          </a:prstGeom>
        </p:spPr>
      </p:pic>
    </p:spTree>
    <p:extLst>
      <p:ext uri="{BB962C8B-B14F-4D97-AF65-F5344CB8AC3E}">
        <p14:creationId xmlns="" xmlns:p14="http://schemas.microsoft.com/office/powerpoint/2010/main" val="184999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 RINA differs from TCP/IP</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Naming and addressing scheme : All entities (nodes, applications, PoAs) in RINA are named. The application processes have names which are external  and addresses which are internal and can be seen </a:t>
            </a:r>
            <a:r>
              <a:rPr lang="en-US" b="1" dirty="0" smtClean="0">
                <a:latin typeface="Times New Roman" panose="02020603050405020304" pitchFamily="18" charset="0"/>
                <a:cs typeface="Times New Roman" panose="02020603050405020304" pitchFamily="18" charset="0"/>
              </a:rPr>
              <a:t>only by the members of the DIF</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No global address space but instead a global namespace is required.</a:t>
            </a:r>
          </a:p>
          <a:p>
            <a:pPr algn="just"/>
            <a:r>
              <a:rPr lang="en-US" dirty="0" smtClean="0">
                <a:latin typeface="Times New Roman" panose="02020603050405020304" pitchFamily="18" charset="0"/>
                <a:cs typeface="Times New Roman" panose="02020603050405020304" pitchFamily="18" charset="0"/>
              </a:rPr>
              <a:t>Less protocols and mechanisms: By separating mechanism from policies, one protocol is required for data transfer and one for the communication between the applications. Thus, the architecture is less complex.</a:t>
            </a:r>
          </a:p>
          <a:p>
            <a:pPr algn="just"/>
            <a:r>
              <a:rPr lang="en-US" dirty="0" smtClean="0">
                <a:latin typeface="Times New Roman" panose="02020603050405020304" pitchFamily="18" charset="0"/>
                <a:cs typeface="Times New Roman" panose="02020603050405020304" pitchFamily="18" charset="0"/>
              </a:rPr>
              <a:t>Support of QoS requirements: RINA simply considers QoS to be a set of parameters inside the DIF. Furthermore, it provides multiple classes of QoS independent of the applications. Each DIF can support a set of QoS characteristics by using its mechanisms which are hidden inside it.</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79154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How RINA differs from TCP/IP</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RINA can be used in heterogeneous environments because there is no need for mechanisms that work well for all physical media. Each physical medium has its own DIF with specific characteristics.</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Adoption: RINA can be used over IP, under IP (similar to MPLS) or alongside IP.          A Shim DIF which provides the RINA API can be used to “connect” RINA with the   current TCP/IP stack.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34307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RINA and its implementation projects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54155"/>
            <a:ext cx="8596668" cy="4287207"/>
          </a:xfrm>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The projects of RINA prepare the tools and the platform which the network and application developers can use in order to advance the goal of RINA for a better Internet.</a:t>
            </a:r>
          </a:p>
          <a:p>
            <a:pPr algn="just"/>
            <a:r>
              <a:rPr lang="en-US" dirty="0" smtClean="0">
                <a:latin typeface="Times New Roman" panose="02020603050405020304" pitchFamily="18" charset="0"/>
                <a:cs typeface="Times New Roman" panose="02020603050405020304" pitchFamily="18" charset="0"/>
              </a:rPr>
              <a:t>IRATI: Its goal is to explore RINA and develop a model which can be used in production scenarios like the data centers. IRATI uses the OFELIA testbed (Openflow) for experimentation activities. Open source prototypes over Ethernet for UNIX-like OS as well as over UDP/IP are currently under development.</a:t>
            </a:r>
          </a:p>
          <a:p>
            <a:r>
              <a:rPr lang="en-US" dirty="0" smtClean="0">
                <a:latin typeface="Times New Roman" panose="02020603050405020304" pitchFamily="18" charset="0"/>
                <a:cs typeface="Times New Roman" panose="02020603050405020304" pitchFamily="18" charset="0"/>
              </a:rPr>
              <a:t>PRISTINE: Focuses on the programmability of RINA and aims at the implementation of a software development Kit for RINA.                                                                      Use cases: data centers, carrier network.</a:t>
            </a:r>
          </a:p>
          <a:p>
            <a:pPr algn="just"/>
            <a:r>
              <a:rPr lang="en-US" dirty="0" smtClean="0">
                <a:latin typeface="Times New Roman" panose="02020603050405020304" pitchFamily="18" charset="0"/>
                <a:cs typeface="Times New Roman" panose="02020603050405020304" pitchFamily="18" charset="0"/>
              </a:rPr>
              <a:t>IRINA: Its strategy is to take the leadership in research networking back from the vendors. Focuses on performing use case studies in NREN scenarios.</a:t>
            </a:r>
          </a:p>
          <a:p>
            <a:pPr algn="just"/>
            <a:r>
              <a:rPr lang="en-US" dirty="0" smtClean="0">
                <a:latin typeface="Times New Roman" panose="02020603050405020304" pitchFamily="18" charset="0"/>
                <a:cs typeface="Times New Roman" panose="02020603050405020304" pitchFamily="18" charset="0"/>
              </a:rPr>
              <a:t>ProtoRINA: It is a prototype developed from Boston University and tested on its campus. It has been used to demonstrate the advantages of RINA and to experiment with different policies.</a:t>
            </a:r>
          </a:p>
        </p:txBody>
      </p:sp>
    </p:spTree>
    <p:extLst>
      <p:ext uri="{BB962C8B-B14F-4D97-AF65-F5344CB8AC3E}">
        <p14:creationId xmlns="" xmlns:p14="http://schemas.microsoft.com/office/powerpoint/2010/main" val="143978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Challenge to the researchers of networking</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In the science Computer Science , we face a special challenge: </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“We build what we measure”</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We don’t have the Nature to test the theories for the structure of systems. Thus, it is difficult to distinguish what is a principle and what is an artifact of the engineering decisions.</a:t>
            </a:r>
          </a:p>
          <a:p>
            <a:pPr marL="0" indent="0" algn="just">
              <a:buNone/>
            </a:pPr>
            <a:r>
              <a:rPr lang="en-US" dirty="0" smtClean="0">
                <a:latin typeface="Times New Roman" panose="02020603050405020304" pitchFamily="18" charset="0"/>
                <a:cs typeface="Times New Roman" panose="02020603050405020304" pitchFamily="18" charset="0"/>
              </a:rPr>
              <a:t>John Day, the originator of RINA, challenges the network architecture researchers to explore the properties of the IPC model.</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7712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Software Defined Networking</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SDN focuses on programmable networks and attempts to simplify network management.</a:t>
            </a:r>
          </a:p>
          <a:p>
            <a:pPr algn="just"/>
            <a:r>
              <a:rPr lang="en-US" dirty="0" smtClean="0">
                <a:latin typeface="Times New Roman" panose="02020603050405020304" pitchFamily="18" charset="0"/>
                <a:cs typeface="Times New Roman" panose="02020603050405020304" pitchFamily="18" charset="0"/>
              </a:rPr>
              <a:t>Its main principle is the separation of control plane from the data plane.                      The control functionality is removed from the network devices-&gt;flexibility.</a:t>
            </a:r>
          </a:p>
          <a:p>
            <a:pPr algn="just"/>
            <a:r>
              <a:rPr lang="en-US" dirty="0" smtClean="0">
                <a:latin typeface="Times New Roman" panose="02020603050405020304" pitchFamily="18" charset="0"/>
                <a:cs typeface="Times New Roman" panose="02020603050405020304" pitchFamily="18" charset="0"/>
              </a:rPr>
              <a:t>The control logic is moved to the SDN controller which is used to control the network.</a:t>
            </a:r>
          </a:p>
          <a:p>
            <a:pPr algn="just"/>
            <a:r>
              <a:rPr lang="en-US" dirty="0" smtClean="0">
                <a:latin typeface="Times New Roman" panose="02020603050405020304" pitchFamily="18" charset="0"/>
                <a:cs typeface="Times New Roman" panose="02020603050405020304" pitchFamily="18" charset="0"/>
              </a:rPr>
              <a:t>The network devices (routers, switches) can be controlled through software applications.</a:t>
            </a:r>
          </a:p>
          <a:p>
            <a:pPr marL="0" indent="0" algn="just">
              <a:buNone/>
            </a:pPr>
            <a:r>
              <a:rPr lang="en-US" dirty="0" smtClean="0">
                <a:latin typeface="Times New Roman" panose="02020603050405020304" pitchFamily="18" charset="0"/>
                <a:cs typeface="Times New Roman" panose="02020603050405020304" pitchFamily="18" charset="0"/>
              </a:rPr>
              <a:t>The most popular SDN mechanism is the OpenFlow, which allows the network administrators to configure devices of a network which are from different vendors, in a uniform way!</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05370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How RINA is related to SDN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502229"/>
            <a:ext cx="8671939" cy="5131836"/>
          </a:xfrm>
        </p:spPr>
        <p:txBody>
          <a:bodyPr>
            <a:normAutofit/>
          </a:bodyPr>
          <a:lstStyle/>
          <a:p>
            <a:pPr algn="just"/>
            <a:r>
              <a:rPr lang="en-US" dirty="0" smtClean="0">
                <a:latin typeface="Times New Roman" panose="02020603050405020304" pitchFamily="18" charset="0"/>
                <a:cs typeface="Times New Roman" panose="02020603050405020304" pitchFamily="18" charset="0"/>
              </a:rPr>
              <a:t>RINA supports SDN, by allowing users to set up a private network(by using DIFs) on top of physical networks.</a:t>
            </a:r>
          </a:p>
          <a:p>
            <a:pPr algn="just"/>
            <a:r>
              <a:rPr lang="en-US" dirty="0" smtClean="0">
                <a:latin typeface="Times New Roman" panose="02020603050405020304" pitchFamily="18" charset="0"/>
                <a:cs typeface="Times New Roman" panose="02020603050405020304" pitchFamily="18" charset="0"/>
              </a:rPr>
              <a:t>Both architectures make a clear distinction between the data transfer, data transfer control and management.</a:t>
            </a:r>
          </a:p>
          <a:p>
            <a:pPr algn="just"/>
            <a:r>
              <a:rPr lang="en-US" dirty="0" smtClean="0">
                <a:latin typeface="Times New Roman" panose="02020603050405020304" pitchFamily="18" charset="0"/>
                <a:cs typeface="Times New Roman" panose="02020603050405020304" pitchFamily="18" charset="0"/>
              </a:rPr>
              <a:t>Scoping is an aspect of both architectures. Each DIF provides IPC services over a certain scope. Similarly, in SDN the management layer is responsible for managing the network over a certain scope.</a:t>
            </a:r>
          </a:p>
          <a:p>
            <a:pPr marL="0" indent="0" algn="just">
              <a:buNone/>
            </a:pPr>
            <a:r>
              <a:rPr lang="en-US" dirty="0" smtClean="0">
                <a:latin typeface="Times New Roman" panose="02020603050405020304" pitchFamily="18" charset="0"/>
                <a:cs typeface="Times New Roman" panose="02020603050405020304" pitchFamily="18" charset="0"/>
              </a:rPr>
              <a:t>However, the current SDN management layers have open issues and they are limited to a specific management scope( not easy to define new scopes)-&gt; tied to the current architecture.</a:t>
            </a:r>
          </a:p>
          <a:p>
            <a:r>
              <a:rPr lang="en-US" dirty="0" smtClean="0">
                <a:latin typeface="Times New Roman" panose="02020603050405020304" pitchFamily="18" charset="0"/>
                <a:cs typeface="Times New Roman" panose="02020603050405020304" pitchFamily="18" charset="0"/>
              </a:rPr>
              <a:t>Adoption of RINA by SDN, in order to build a management architecture on top of a new network architecture which avoids the TCP/IP shortcomings.                                             The recursive model of RINA can provide nested scoping and better manageability support. The application can be programmed recursively over different scopes through the RINA API.</a:t>
            </a:r>
          </a:p>
          <a:p>
            <a:pPr marL="0" indent="0">
              <a:buNone/>
            </a:pPr>
            <a:r>
              <a:rPr lang="en-US"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3207345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Conclusion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RINA is a new formulation of how to do networking.                                                      It incorporates the lessons of the last 40 years and steps away from many things that have not worked out well.</a:t>
            </a:r>
          </a:p>
          <a:p>
            <a:r>
              <a:rPr lang="en-US" dirty="0" smtClean="0">
                <a:latin typeface="Times New Roman" panose="02020603050405020304" pitchFamily="18" charset="0"/>
                <a:cs typeface="Times New Roman" panose="02020603050405020304" pitchFamily="18" charset="0"/>
              </a:rPr>
              <a:t>RINA does not aim to replace the Internet as we know it, neither that it’s the solution to all Internet problems.  It symbolizes a new age of protocol research and implementation.</a:t>
            </a:r>
          </a:p>
          <a:p>
            <a:pPr lvl="1">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To add new capabilities to the networks</a:t>
            </a:r>
          </a:p>
          <a:p>
            <a:pPr lvl="1">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To make networks more efficient, manageable and secure</a:t>
            </a: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52589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r>
              <a:rPr lang="en-US" dirty="0"/>
              <a:t>	</a:t>
            </a:r>
            <a:r>
              <a:rPr lang="en-US" dirty="0" smtClean="0"/>
              <a:t>				     </a:t>
            </a:r>
            <a:r>
              <a:rPr lang="en-US" sz="3200" b="1" dirty="0" smtClean="0">
                <a:solidFill>
                  <a:srgbClr val="00B0F0"/>
                </a:solidFill>
                <a:latin typeface="Times New Roman" panose="02020603050405020304" pitchFamily="18" charset="0"/>
                <a:cs typeface="Times New Roman" panose="02020603050405020304" pitchFamily="18" charset="0"/>
              </a:rPr>
              <a:t>THANK YOU</a:t>
            </a:r>
          </a:p>
          <a:p>
            <a:pPr marL="0" indent="0">
              <a:buNone/>
            </a:pPr>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a:t>
            </a:r>
            <a:r>
              <a:rPr lang="en-US" sz="3200" b="1" dirty="0" smtClean="0">
                <a:solidFill>
                  <a:srgbClr val="00B0F0"/>
                </a:solidFill>
                <a:latin typeface="Times New Roman" panose="02020603050405020304" pitchFamily="18" charset="0"/>
                <a:cs typeface="Times New Roman" panose="02020603050405020304" pitchFamily="18" charset="0"/>
              </a:rPr>
              <a:t>Questions?</a:t>
            </a:r>
            <a:endParaRPr lang="en-US" sz="32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242159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a:xfrm>
            <a:off x="677334" y="1763486"/>
            <a:ext cx="8596668" cy="4627983"/>
          </a:xfrm>
        </p:spPr>
        <p:txBody>
          <a:bodyPr>
            <a:normAutofit/>
          </a:bodyPr>
          <a:lstStyle/>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For </a:t>
            </a:r>
            <a:r>
              <a:rPr lang="en-US" sz="1600" dirty="0">
                <a:latin typeface="Times New Roman" panose="02020603050405020304" pitchFamily="18" charset="0"/>
                <a:cs typeface="Times New Roman" panose="02020603050405020304" pitchFamily="18" charset="0"/>
              </a:rPr>
              <a:t>communication between the two </a:t>
            </a:r>
            <a:r>
              <a:rPr lang="en-US" sz="1600" dirty="0" smtClean="0">
                <a:latin typeface="Times New Roman" panose="02020603050405020304" pitchFamily="18" charset="0"/>
                <a:cs typeface="Times New Roman" panose="02020603050405020304" pitchFamily="18" charset="0"/>
              </a:rPr>
              <a:t>applications in RINA </a:t>
            </a:r>
            <a:r>
              <a:rPr lang="en-US" sz="1600" dirty="0">
                <a:latin typeface="Times New Roman" panose="02020603050405020304" pitchFamily="18" charset="0"/>
                <a:cs typeface="Times New Roman" panose="02020603050405020304" pitchFamily="18" charset="0"/>
              </a:rPr>
              <a:t>the following are </a:t>
            </a:r>
            <a:r>
              <a:rPr lang="en-US" sz="1600" dirty="0" smtClean="0">
                <a:latin typeface="Times New Roman" panose="02020603050405020304" pitchFamily="18" charset="0"/>
                <a:cs typeface="Times New Roman" panose="02020603050405020304" pitchFamily="18" charset="0"/>
              </a:rPr>
              <a:t>required:</a:t>
            </a:r>
            <a:endParaRPr lang="en-US" sz="1600" dirty="0">
              <a:latin typeface="Times New Roman" panose="02020603050405020304" pitchFamily="18" charset="0"/>
              <a:cs typeface="Times New Roman" panose="02020603050405020304" pitchFamily="18" charset="0"/>
            </a:endParaRPr>
          </a:p>
          <a:p>
            <a:pPr lvl="0"/>
            <a:r>
              <a:rPr lang="en-US" sz="1600" b="1" dirty="0">
                <a:latin typeface="Times New Roman" panose="02020603050405020304" pitchFamily="18" charset="0"/>
                <a:cs typeface="Times New Roman" panose="02020603050405020304" pitchFamily="18" charset="0"/>
              </a:rPr>
              <a:t>Application process naming</a:t>
            </a:r>
            <a:r>
              <a:rPr lang="en-US" sz="1600" dirty="0">
                <a:latin typeface="Times New Roman" panose="02020603050405020304" pitchFamily="18" charset="0"/>
                <a:cs typeface="Times New Roman" panose="02020603050405020304" pitchFamily="18" charset="0"/>
              </a:rPr>
              <a:t>-&gt;  RINA has a complete application naming scheme</a:t>
            </a:r>
          </a:p>
          <a:p>
            <a:pPr lvl="0"/>
            <a:r>
              <a:rPr lang="en-US" sz="1600" b="1" dirty="0">
                <a:latin typeface="Times New Roman" panose="02020603050405020304" pitchFamily="18" charset="0"/>
                <a:cs typeface="Times New Roman" panose="02020603050405020304" pitchFamily="18" charset="0"/>
              </a:rPr>
              <a:t>Flows</a:t>
            </a:r>
            <a:r>
              <a:rPr lang="en-US" sz="1600" dirty="0">
                <a:latin typeface="Times New Roman" panose="02020603050405020304" pitchFamily="18" charset="0"/>
                <a:cs typeface="Times New Roman" panose="02020603050405020304" pitchFamily="18" charset="0"/>
              </a:rPr>
              <a:t>-&gt; The flows can have many characteristics depending on different application requirements</a:t>
            </a:r>
          </a:p>
          <a:p>
            <a:pPr lvl="0"/>
            <a:r>
              <a:rPr lang="en-US" sz="1600" b="1" dirty="0">
                <a:latin typeface="Times New Roman" panose="02020603050405020304" pitchFamily="18" charset="0"/>
                <a:cs typeface="Times New Roman" panose="02020603050405020304" pitchFamily="18" charset="0"/>
              </a:rPr>
              <a:t>Communication medium API</a:t>
            </a:r>
            <a:r>
              <a:rPr lang="en-US" sz="1600" dirty="0">
                <a:latin typeface="Times New Roman" panose="02020603050405020304" pitchFamily="18" charset="0"/>
                <a:cs typeface="Times New Roman" panose="02020603050405020304" pitchFamily="18" charset="0"/>
              </a:rPr>
              <a:t>-&gt;  Used to request allocation of flows to other applications, by name</a:t>
            </a:r>
          </a:p>
          <a:p>
            <a:pPr lvl="0"/>
            <a:r>
              <a:rPr lang="en-US" sz="1600" b="1" dirty="0">
                <a:latin typeface="Times New Roman" panose="02020603050405020304" pitchFamily="18" charset="0"/>
                <a:cs typeface="Times New Roman" panose="02020603050405020304" pitchFamily="18" charset="0"/>
              </a:rPr>
              <a:t>Objects</a:t>
            </a:r>
            <a:r>
              <a:rPr lang="en-US" sz="1600" dirty="0">
                <a:latin typeface="Times New Roman" panose="02020603050405020304" pitchFamily="18" charset="0"/>
                <a:cs typeface="Times New Roman" panose="02020603050405020304" pitchFamily="18" charset="0"/>
              </a:rPr>
              <a:t>-&gt; Each application decides on their contents</a:t>
            </a:r>
          </a:p>
          <a:p>
            <a:pPr lvl="0"/>
            <a:r>
              <a:rPr lang="en-US" sz="1600" dirty="0">
                <a:latin typeface="Times New Roman" panose="02020603050405020304" pitchFamily="18" charset="0"/>
                <a:cs typeface="Times New Roman" panose="02020603050405020304" pitchFamily="18" charset="0"/>
              </a:rPr>
              <a:t>A generic</a:t>
            </a:r>
            <a:r>
              <a:rPr lang="en-US" sz="1600" b="1" dirty="0">
                <a:latin typeface="Times New Roman" panose="02020603050405020304" pitchFamily="18" charset="0"/>
                <a:cs typeface="Times New Roman" panose="02020603050405020304" pitchFamily="18" charset="0"/>
              </a:rPr>
              <a:t> application connection </a:t>
            </a:r>
            <a:r>
              <a:rPr lang="en-US" sz="1600" dirty="0">
                <a:latin typeface="Times New Roman" panose="02020603050405020304" pitchFamily="18" charset="0"/>
                <a:cs typeface="Times New Roman" panose="02020603050405020304" pitchFamily="18" charset="0"/>
              </a:rPr>
              <a:t>establishment procedure, with authentication policies</a:t>
            </a:r>
          </a:p>
          <a:p>
            <a:pPr lvl="0"/>
            <a:r>
              <a:rPr lang="en-US" sz="1600" dirty="0">
                <a:latin typeface="Times New Roman" panose="02020603050405020304" pitchFamily="18" charset="0"/>
                <a:cs typeface="Times New Roman" panose="02020603050405020304" pitchFamily="18" charset="0"/>
              </a:rPr>
              <a:t>A single </a:t>
            </a:r>
            <a:r>
              <a:rPr lang="en-US" sz="1600" b="1" dirty="0">
                <a:latin typeface="Times New Roman" panose="02020603050405020304" pitchFamily="18" charset="0"/>
                <a:cs typeface="Times New Roman" panose="02020603050405020304" pitchFamily="18" charset="0"/>
              </a:rPr>
              <a:t>application protocol </a:t>
            </a:r>
            <a:r>
              <a:rPr lang="en-US" sz="1600" dirty="0">
                <a:latin typeface="Times New Roman" panose="02020603050405020304" pitchFamily="18" charset="0"/>
                <a:cs typeface="Times New Roman" panose="02020603050405020304" pitchFamily="18" charset="0"/>
              </a:rPr>
              <a:t>-&gt; CDAP</a:t>
            </a:r>
          </a:p>
          <a:p>
            <a:pPr marL="0" indent="0">
              <a:buNone/>
            </a:pPr>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1204912" y="1701256"/>
            <a:ext cx="6124575" cy="1383030"/>
          </a:xfrm>
          <a:prstGeom prst="rect">
            <a:avLst/>
          </a:prstGeom>
        </p:spPr>
      </p:pic>
    </p:spTree>
    <p:extLst>
      <p:ext uri="{BB962C8B-B14F-4D97-AF65-F5344CB8AC3E}">
        <p14:creationId xmlns="" xmlns:p14="http://schemas.microsoft.com/office/powerpoint/2010/main" val="228502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Watson, Delta-t protocol</a:t>
            </a:r>
          </a:p>
          <a:p>
            <a:pPr marL="0" indent="0">
              <a:buNone/>
            </a:pPr>
            <a:r>
              <a:rPr lang="en-US" dirty="0">
                <a:latin typeface="Times New Roman" panose="02020603050405020304" pitchFamily="18" charset="0"/>
                <a:cs typeface="Times New Roman" panose="02020603050405020304" pitchFamily="18" charset="0"/>
              </a:rPr>
              <a:t>Briefly, Watson proved that the state of a connection at the sender and receiver can be safely removed </a:t>
            </a:r>
            <a:r>
              <a:rPr lang="en-US" b="1" dirty="0">
                <a:latin typeface="Times New Roman" panose="02020603050405020304" pitchFamily="18" charset="0"/>
                <a:cs typeface="Times New Roman" panose="02020603050405020304" pitchFamily="18" charset="0"/>
              </a:rPr>
              <a:t>once 3 timers expire</a:t>
            </a:r>
            <a:r>
              <a:rPr lang="en-US" dirty="0">
                <a:latin typeface="Times New Roman" panose="02020603050405020304" pitchFamily="18" charset="0"/>
                <a:cs typeface="Times New Roman" panose="02020603050405020304" pitchFamily="18" charset="0"/>
              </a:rPr>
              <a:t> and without explicit handshaking messages which currently happens in TCP/IP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other words, Watson followed the idea that in order to achieve reliable connections, flow control can be done by binding on 3 timers: maximum packet lifetime, maximum retransmission time and maximum time before acknowledgement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383044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IDD(directory)</a:t>
            </a:r>
          </a:p>
          <a:p>
            <a:r>
              <a:rPr lang="en-US" dirty="0">
                <a:latin typeface="Times New Roman" panose="02020603050405020304" pitchFamily="18" charset="0"/>
                <a:cs typeface="Times New Roman" panose="02020603050405020304" pitchFamily="18" charset="0"/>
              </a:rPr>
              <a:t>Every processing system maintains an instance of </a:t>
            </a:r>
            <a:r>
              <a:rPr lang="en-US" b="1" dirty="0">
                <a:latin typeface="Times New Roman" panose="02020603050405020304" pitchFamily="18" charset="0"/>
                <a:cs typeface="Times New Roman" panose="02020603050405020304" pitchFamily="18" charset="0"/>
              </a:rPr>
              <a:t>IDD</a:t>
            </a:r>
            <a:r>
              <a:rPr lang="en-US" dirty="0">
                <a:latin typeface="Times New Roman" panose="02020603050405020304" pitchFamily="18" charset="0"/>
                <a:cs typeface="Times New Roman" panose="02020603050405020304" pitchFamily="18" charset="0"/>
              </a:rPr>
              <a:t> which is an application process and acts as a directory which enables the system to make available its applications as well as to discover other applications. The DAPs </a:t>
            </a:r>
            <a:r>
              <a:rPr lang="en-US" b="1" dirty="0">
                <a:latin typeface="Times New Roman" panose="02020603050405020304" pitchFamily="18" charset="0"/>
                <a:cs typeface="Times New Roman" panose="02020603050405020304" pitchFamily="18" charset="0"/>
              </a:rPr>
              <a:t>of the same DAF</a:t>
            </a:r>
            <a:r>
              <a:rPr lang="en-US" dirty="0">
                <a:latin typeface="Times New Roman" panose="02020603050405020304" pitchFamily="18" charset="0"/>
                <a:cs typeface="Times New Roman" panose="02020603050405020304" pitchFamily="18" charset="0"/>
              </a:rPr>
              <a:t> exchange messages for the discovery of applications. As we mentioned before, the IPC processes must be on the same DIF in order to communicate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Thus, when the destination application is found, a new DIF has to be created (in case there is no common DIF between the two systems) in order for the two applications to communicate. </a:t>
            </a:r>
          </a:p>
          <a:p>
            <a:endParaRPr lang="en-US" dirty="0"/>
          </a:p>
        </p:txBody>
      </p:sp>
    </p:spTree>
    <p:extLst>
      <p:ext uri="{BB962C8B-B14F-4D97-AF65-F5344CB8AC3E}">
        <p14:creationId xmlns="" xmlns:p14="http://schemas.microsoft.com/office/powerpoint/2010/main" val="4246202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a:xfrm>
            <a:off x="677333" y="2160589"/>
            <a:ext cx="8755915" cy="4482807"/>
          </a:xfrm>
        </p:spPr>
        <p:txBody>
          <a:bodyPr>
            <a:normAutofit fontScale="92500" lnSpcReduction="10000"/>
          </a:bodyPr>
          <a:lstStyle/>
          <a:p>
            <a:pPr marL="0" indent="0">
              <a:buNone/>
            </a:pPr>
            <a:r>
              <a:rPr lang="en-US" sz="1600" dirty="0" smtClean="0">
                <a:latin typeface="Times New Roman" panose="02020603050405020304" pitchFamily="18" charset="0"/>
                <a:cs typeface="Times New Roman" panose="02020603050405020304" pitchFamily="18" charset="0"/>
              </a:rPr>
              <a:t>IDD </a:t>
            </a:r>
            <a:r>
              <a:rPr lang="en-US" sz="1600" dirty="0">
                <a:latin typeface="Times New Roman" panose="02020603050405020304" pitchFamily="18" charset="0"/>
                <a:cs typeface="Times New Roman" panose="02020603050405020304" pitchFamily="18" charset="0"/>
              </a:rPr>
              <a:t>is responsible for three </a:t>
            </a:r>
            <a:r>
              <a:rPr lang="en-US" sz="1600" dirty="0" smtClean="0">
                <a:latin typeface="Times New Roman" panose="02020603050405020304" pitchFamily="18" charset="0"/>
                <a:cs typeface="Times New Roman" panose="02020603050405020304" pitchFamily="18" charset="0"/>
              </a:rPr>
              <a:t>functions:</a:t>
            </a:r>
            <a:endParaRPr lang="en-US"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Maps the source and destination application names to IPC processes through which they are available</a:t>
            </a: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p>
          <a:p>
            <a:pPr lvl="0"/>
            <a:r>
              <a:rPr lang="en-US" sz="1600" dirty="0">
                <a:latin typeface="Times New Roman" panose="02020603050405020304" pitchFamily="18" charset="0"/>
                <a:cs typeface="Times New Roman" panose="02020603050405020304" pitchFamily="18" charset="0"/>
              </a:rPr>
              <a:t>Discovery of applications- The DAPs exchange messages until the destination application process is found. To be specific, an IDD DAP can ask a peer DAP for a particular application by sending an IDD-request. This request contains the destination’s IDD DAP name, the source’s IDD DAP name and the requested application’s name. </a:t>
            </a:r>
          </a:p>
          <a:p>
            <a:pPr lvl="0"/>
            <a:r>
              <a:rPr lang="en-US" sz="1600" dirty="0">
                <a:latin typeface="Times New Roman" panose="02020603050405020304" pitchFamily="18" charset="0"/>
                <a:cs typeface="Times New Roman" panose="02020603050405020304" pitchFamily="18" charset="0"/>
              </a:rPr>
              <a:t>The peer DAP which will receive the request, it will check the destination IDD DAP name and if it is not itself, then it will forward the request to the appropriate DAP. Otherwise, it will look up its cache for the requested application process name and get the next IDD DAP that the request should be forwarded for the particular application name. When the destination application is found, the IDD will verify that the requested application is still there and the requesting application is allowed to access the requested application. </a:t>
            </a:r>
          </a:p>
          <a:p>
            <a:pPr lvl="0"/>
            <a:r>
              <a:rPr lang="en-US" sz="1600" dirty="0">
                <a:latin typeface="Times New Roman" panose="02020603050405020304" pitchFamily="18" charset="0"/>
                <a:cs typeface="Times New Roman" panose="02020603050405020304" pitchFamily="18" charset="0"/>
              </a:rPr>
              <a:t>Creation of a supporting DIF- When the destination application is found, a common DIF between the two systems which carry the communicating applications, is required. For the supporting DIF there are two possible options: a) use an existing DIF and expand it to span from the source to the destination or b) create a new DIF from scratch. If the source system is not allowed to access any of the already existing DIFs or if the existing DIFs cannot provide the requested QoS requirements, then a new DIF will be created.</a:t>
            </a:r>
          </a:p>
          <a:p>
            <a:endParaRPr lang="en-US" dirty="0"/>
          </a:p>
        </p:txBody>
      </p:sp>
    </p:spTree>
    <p:extLst>
      <p:ext uri="{BB962C8B-B14F-4D97-AF65-F5344CB8AC3E}">
        <p14:creationId xmlns="" xmlns:p14="http://schemas.microsoft.com/office/powerpoint/2010/main" val="2516270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Times New Roman" panose="02020603050405020304" pitchFamily="18" charset="0"/>
                <a:cs typeface="Times New Roman" panose="02020603050405020304" pitchFamily="18" charset="0"/>
              </a:rPr>
              <a:t>SDN abstractions</a:t>
            </a:r>
          </a:p>
          <a:p>
            <a:pPr marL="0" indent="0">
              <a:buNone/>
            </a:pPr>
            <a:r>
              <a:rPr lang="en-US" dirty="0">
                <a:latin typeface="Times New Roman" panose="02020603050405020304" pitchFamily="18" charset="0"/>
                <a:cs typeface="Times New Roman" panose="02020603050405020304" pitchFamily="18" charset="0"/>
              </a:rPr>
              <a:t>The forwarding devices or switches in SDN terminology </a:t>
            </a:r>
            <a:r>
              <a:rPr lang="en-US" dirty="0" smtClean="0">
                <a:latin typeface="Times New Roman" panose="02020603050405020304" pitchFamily="18" charset="0"/>
                <a:cs typeface="Times New Roman" panose="02020603050405020304" pitchFamily="18" charset="0"/>
              </a:rPr>
              <a:t>comprise </a:t>
            </a:r>
            <a:r>
              <a:rPr lang="en-US" dirty="0">
                <a:latin typeface="Times New Roman" panose="02020603050405020304" pitchFamily="18" charset="0"/>
                <a:cs typeface="Times New Roman" panose="02020603050405020304" pitchFamily="18" charset="0"/>
              </a:rPr>
              <a:t>the physical network equipment and they can be routers, switches, access points </a:t>
            </a:r>
            <a:r>
              <a:rPr lang="en-US" dirty="0" smtClean="0">
                <a:latin typeface="Times New Roman" panose="02020603050405020304" pitchFamily="18" charset="0"/>
                <a:cs typeface="Times New Roman" panose="02020603050405020304" pitchFamily="18" charset="0"/>
              </a:rPr>
              <a:t>etc</a:t>
            </a:r>
          </a:p>
          <a:p>
            <a:r>
              <a:rPr lang="en-US" dirty="0">
                <a:latin typeface="Times New Roman" panose="02020603050405020304" pitchFamily="18" charset="0"/>
                <a:cs typeface="Times New Roman" panose="02020603050405020304" pitchFamily="18" charset="0"/>
              </a:rPr>
              <a:t>The control plane needs</a:t>
            </a:r>
            <a:r>
              <a:rPr lang="en-US" b="1" dirty="0">
                <a:latin typeface="Times New Roman" panose="02020603050405020304" pitchFamily="18" charset="0"/>
                <a:cs typeface="Times New Roman" panose="02020603050405020304" pitchFamily="18" charset="0"/>
              </a:rPr>
              <a:t> a flexible forwarding model</a:t>
            </a:r>
            <a:r>
              <a:rPr lang="en-US" dirty="0">
                <a:latin typeface="Times New Roman" panose="02020603050405020304" pitchFamily="18" charset="0"/>
                <a:cs typeface="Times New Roman" panose="02020603050405020304" pitchFamily="18" charset="0"/>
              </a:rPr>
              <a:t>. To achieve this, </a:t>
            </a:r>
            <a:r>
              <a:rPr lang="en-US" b="1" dirty="0">
                <a:latin typeface="Times New Roman" panose="02020603050405020304" pitchFamily="18" charset="0"/>
                <a:cs typeface="Times New Roman" panose="02020603050405020304" pitchFamily="18" charset="0"/>
              </a:rPr>
              <a:t>a forwarding abstraction</a:t>
            </a:r>
            <a:r>
              <a:rPr lang="en-US" dirty="0">
                <a:latin typeface="Times New Roman" panose="02020603050405020304" pitchFamily="18" charset="0"/>
                <a:cs typeface="Times New Roman" panose="02020603050405020304" pitchFamily="18" charset="0"/>
              </a:rPr>
              <a:t> is needed in order to hide the details of the underlying </a:t>
            </a:r>
            <a:r>
              <a:rPr lang="en-US" dirty="0" smtClean="0">
                <a:latin typeface="Times New Roman" panose="02020603050405020304" pitchFamily="18" charset="0"/>
                <a:cs typeface="Times New Roman" panose="02020603050405020304" pitchFamily="18" charset="0"/>
              </a:rPr>
              <a:t>hardware.</a:t>
            </a:r>
          </a:p>
          <a:p>
            <a:r>
              <a:rPr lang="en-US" dirty="0">
                <a:latin typeface="Times New Roman" panose="02020603050405020304" pitchFamily="18" charset="0"/>
                <a:cs typeface="Times New Roman" panose="02020603050405020304" pitchFamily="18" charset="0"/>
              </a:rPr>
              <a:t>The control is logically centralized and provides a </a:t>
            </a:r>
            <a:r>
              <a:rPr lang="en-US" b="1" dirty="0">
                <a:latin typeface="Times New Roman" panose="02020603050405020304" pitchFamily="18" charset="0"/>
                <a:cs typeface="Times New Roman" panose="02020603050405020304" pitchFamily="18" charset="0"/>
              </a:rPr>
              <a:t>specification abstraction</a:t>
            </a:r>
            <a:r>
              <a:rPr lang="en-US" dirty="0">
                <a:latin typeface="Times New Roman" panose="02020603050405020304" pitchFamily="18" charset="0"/>
                <a:cs typeface="Times New Roman" panose="02020603050405020304" pitchFamily="18" charset="0"/>
              </a:rPr>
              <a:t> so that the whole network can be seen as a single system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abstraction can be seen as ‘network virtualization’ which provides a “virtual image” of </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network. Underneath this “virtual image” there is the physical network. This gives us a </a:t>
            </a:r>
            <a:r>
              <a:rPr lang="en-US" dirty="0" smtClean="0">
                <a:latin typeface="Times New Roman" panose="02020603050405020304" pitchFamily="18" charset="0"/>
                <a:cs typeface="Times New Roman" panose="02020603050405020304" pitchFamily="18" charset="0"/>
              </a:rPr>
              <a:t>	simplified </a:t>
            </a:r>
            <a:r>
              <a:rPr lang="en-US" dirty="0">
                <a:latin typeface="Times New Roman" panose="02020603050405020304" pitchFamily="18" charset="0"/>
                <a:cs typeface="Times New Roman" panose="02020603050405020304" pitchFamily="18" charset="0"/>
              </a:rPr>
              <a:t>model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enables the SDN architecture to be applied over a </a:t>
            </a:r>
            <a:r>
              <a:rPr lang="en-US" dirty="0" smtClean="0">
                <a:latin typeface="Times New Roman" panose="02020603050405020304" pitchFamily="18" charset="0"/>
                <a:cs typeface="Times New Roman" panose="02020603050405020304" pitchFamily="18" charset="0"/>
              </a:rPr>
              <a:t>	wide </a:t>
            </a:r>
            <a:r>
              <a:rPr lang="en-US" dirty="0">
                <a:latin typeface="Times New Roman" panose="02020603050405020304" pitchFamily="18" charset="0"/>
                <a:cs typeface="Times New Roman" panose="02020603050405020304" pitchFamily="18" charset="0"/>
              </a:rPr>
              <a:t>range of </a:t>
            </a:r>
            <a:r>
              <a:rPr lang="en-US" dirty="0" smtClean="0">
                <a:latin typeface="Times New Roman" panose="02020603050405020304" pitchFamily="18" charset="0"/>
                <a:cs typeface="Times New Roman" panose="02020603050405020304" pitchFamily="18" charset="0"/>
              </a:rPr>
              <a:t>	applications </a:t>
            </a:r>
            <a:r>
              <a:rPr lang="en-US" dirty="0">
                <a:latin typeface="Times New Roman" panose="02020603050405020304" pitchFamily="18" charset="0"/>
                <a:cs typeface="Times New Roman" panose="02020603050405020304" pitchFamily="18" charset="0"/>
              </a:rPr>
              <a:t>and heterogeneous environments. In addition, the network </a:t>
            </a:r>
            <a:r>
              <a:rPr lang="en-US" dirty="0" smtClean="0">
                <a:latin typeface="Times New Roman" panose="02020603050405020304" pitchFamily="18" charset="0"/>
                <a:cs typeface="Times New Roman" panose="02020603050405020304" pitchFamily="18" charset="0"/>
              </a:rPr>
              <a:t>	operators </a:t>
            </a:r>
            <a:r>
              <a:rPr lang="en-US" dirty="0">
                <a:latin typeface="Times New Roman" panose="02020603050405020304" pitchFamily="18" charset="0"/>
                <a:cs typeface="Times New Roman" panose="02020603050405020304" pitchFamily="18" charset="0"/>
              </a:rPr>
              <a:t>can </a:t>
            </a:r>
            <a:r>
              <a:rPr lang="en-US" dirty="0" smtClean="0">
                <a:latin typeface="Times New Roman" panose="02020603050405020304" pitchFamily="18" charset="0"/>
                <a:cs typeface="Times New Roman" panose="02020603050405020304" pitchFamily="18" charset="0"/>
              </a:rPr>
              <a:t>	programmatically </a:t>
            </a:r>
            <a:r>
              <a:rPr lang="en-US" dirty="0">
                <a:latin typeface="Times New Roman" panose="02020603050405020304" pitchFamily="18" charset="0"/>
                <a:cs typeface="Times New Roman" panose="02020603050405020304" pitchFamily="18" charset="0"/>
              </a:rPr>
              <a:t>configure this simplified network abstraction, rather than </a:t>
            </a:r>
            <a:r>
              <a:rPr lang="en-US" dirty="0" smtClean="0">
                <a:latin typeface="Times New Roman" panose="02020603050405020304" pitchFamily="18" charset="0"/>
                <a:cs typeface="Times New Roman" panose="02020603050405020304" pitchFamily="18" charset="0"/>
              </a:rPr>
              <a:t>having </a:t>
            </a:r>
            <a:r>
              <a:rPr lang="en-US" dirty="0">
                <a:latin typeface="Times New Roman" panose="02020603050405020304" pitchFamily="18" charset="0"/>
                <a:cs typeface="Times New Roman" panose="02020603050405020304" pitchFamily="18" charset="0"/>
              </a:rPr>
              <a:t>to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configure each device separately.</a:t>
            </a:r>
          </a:p>
          <a:p>
            <a:pPr lvl="0"/>
            <a:r>
              <a:rPr lang="en-US" b="1" dirty="0" smtClean="0">
                <a:latin typeface="Times New Roman" panose="02020603050405020304" pitchFamily="18" charset="0"/>
                <a:cs typeface="Times New Roman" panose="02020603050405020304" pitchFamily="18" charset="0"/>
              </a:rPr>
              <a:t>Distribution abstraction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have a logically centralized controller.</a:t>
            </a:r>
          </a:p>
          <a:p>
            <a:endParaRPr lang="en-US" dirty="0"/>
          </a:p>
        </p:txBody>
      </p:sp>
    </p:spTree>
    <p:extLst>
      <p:ext uri="{BB962C8B-B14F-4D97-AF65-F5344CB8AC3E}">
        <p14:creationId xmlns="" xmlns:p14="http://schemas.microsoft.com/office/powerpoint/2010/main" val="2713226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a:xfrm>
            <a:off x="677333" y="1446245"/>
            <a:ext cx="8849221" cy="5169159"/>
          </a:xfrm>
        </p:spPr>
        <p:txBody>
          <a:bodyPr>
            <a:normAutofit/>
          </a:bodyPr>
          <a:lstStyle/>
          <a:p>
            <a:r>
              <a:rPr lang="en-US" sz="1600" dirty="0" smtClean="0">
                <a:latin typeface="Times New Roman" panose="02020603050405020304" pitchFamily="18" charset="0"/>
                <a:cs typeface="Times New Roman" panose="02020603050405020304" pitchFamily="18" charset="0"/>
              </a:rPr>
              <a:t>Communication between 2 processes by using DIFs.</a:t>
            </a: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pPr marL="0" indent="0">
              <a:buNone/>
            </a:pPr>
            <a:r>
              <a:rPr lang="en-US" sz="1600" dirty="0" smtClean="0">
                <a:latin typeface="Times New Roman" panose="02020603050405020304" pitchFamily="18" charset="0"/>
                <a:cs typeface="Times New Roman" panose="02020603050405020304" pitchFamily="18" charset="0"/>
              </a:rPr>
              <a:t>Let’s consider two application processes (S and D) in two different systems The S application process resides in system 1 while the D resides in system 2. These two processes want to communicate.</a:t>
            </a:r>
          </a:p>
          <a:p>
            <a:pPr marL="0" indent="0">
              <a:buNone/>
            </a:pPr>
            <a:r>
              <a:rPr lang="en-US" sz="1600" dirty="0" smtClean="0">
                <a:latin typeface="Times New Roman" panose="02020603050405020304" pitchFamily="18" charset="0"/>
                <a:cs typeface="Times New Roman" panose="02020603050405020304" pitchFamily="18" charset="0"/>
              </a:rPr>
              <a:t>There is also an intermediate node between these two systems as well as the DIF A, DIF B and the DIF C. The application processes A1,A2 and A3 comprise the DIF A, the processes B1,B2 the DIF B and the processes C1,C2 the DIF C accordingly </a:t>
            </a:r>
            <a:endParaRPr lang="en-US" sz="1600"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2396800" y="1930400"/>
            <a:ext cx="4991100" cy="2748280"/>
          </a:xfrm>
          <a:prstGeom prst="rect">
            <a:avLst/>
          </a:prstGeom>
        </p:spPr>
      </p:pic>
    </p:spTree>
    <p:extLst>
      <p:ext uri="{BB962C8B-B14F-4D97-AF65-F5344CB8AC3E}">
        <p14:creationId xmlns="" xmlns:p14="http://schemas.microsoft.com/office/powerpoint/2010/main" val="120539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Motivation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I discovered RINA during my research regarding the current state of the Internet.    There was a view according to which the Internet expanded so fast without much research and some of the current problems could be avoided if tackled at the beginning.</a:t>
            </a:r>
          </a:p>
          <a:p>
            <a:pPr algn="just"/>
            <a:r>
              <a:rPr lang="en-US" dirty="0">
                <a:latin typeface="Times New Roman" panose="02020603050405020304" pitchFamily="18" charset="0"/>
                <a:cs typeface="Times New Roman" panose="02020603050405020304" pitchFamily="18" charset="0"/>
              </a:rPr>
              <a:t>The fact that RINA is an alternative Internet architecture which attempts to solve the current Internet shortcomings makes it a topic worth to be </a:t>
            </a:r>
            <a:r>
              <a:rPr lang="en-US" dirty="0" smtClean="0">
                <a:latin typeface="Times New Roman" panose="02020603050405020304" pitchFamily="18" charset="0"/>
                <a:cs typeface="Times New Roman" panose="02020603050405020304" pitchFamily="18" charset="0"/>
              </a:rPr>
              <a:t>examined.</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My curiosity of how the Internet could be with an architecture other than the TCP/IP, intrigued my interest regarding RINA. </a:t>
            </a:r>
          </a:p>
          <a:p>
            <a:pPr marL="0" indent="0" algn="just">
              <a:buNone/>
            </a:pPr>
            <a:r>
              <a:rPr lang="en-US" dirty="0" smtClean="0">
                <a:latin typeface="Times New Roman" panose="02020603050405020304" pitchFamily="18" charset="0"/>
                <a:cs typeface="Times New Roman" panose="02020603050405020304" pitchFamily="18" charset="0"/>
              </a:rPr>
              <a:t>The purpose of this thesis is not to prove that RINA will solve the current Internet problems but to present a different approach of how the Internet could be designed.</a:t>
            </a: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031785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48005" cy="967273"/>
          </a:xfrm>
        </p:spPr>
        <p:txBody>
          <a:bodyPr/>
          <a:lstStyle/>
          <a:p>
            <a:r>
              <a:rPr lang="en-US" dirty="0"/>
              <a:t>Backup slides</a:t>
            </a:r>
          </a:p>
        </p:txBody>
      </p:sp>
      <p:sp>
        <p:nvSpPr>
          <p:cNvPr id="3" name="Content Placeholder 2"/>
          <p:cNvSpPr>
            <a:spLocks noGrp="1"/>
          </p:cNvSpPr>
          <p:nvPr>
            <p:ph idx="1"/>
          </p:nvPr>
        </p:nvSpPr>
        <p:spPr>
          <a:xfrm>
            <a:off x="677334" y="2043404"/>
            <a:ext cx="8774576" cy="4655976"/>
          </a:xfrm>
        </p:spPr>
        <p:txBody>
          <a:bodyPr>
            <a:normAutofit fontScale="62500" lnSpcReduction="20000"/>
          </a:bodyPr>
          <a:lstStyle/>
          <a:p>
            <a:pPr marL="0" indent="0">
              <a:buNone/>
            </a:pPr>
            <a:r>
              <a:rPr lang="en-US" sz="2300" dirty="0">
                <a:latin typeface="Times New Roman" panose="02020603050405020304" pitchFamily="18" charset="0"/>
                <a:cs typeface="Times New Roman" panose="02020603050405020304" pitchFamily="18" charset="0"/>
              </a:rPr>
              <a:t>The procedure in order for these two processes to communicate is the following:</a:t>
            </a:r>
          </a:p>
          <a:p>
            <a:pPr lvl="0"/>
            <a:r>
              <a:rPr lang="en-US" sz="2300" dirty="0">
                <a:latin typeface="Times New Roman" panose="02020603050405020304" pitchFamily="18" charset="0"/>
                <a:cs typeface="Times New Roman" panose="02020603050405020304" pitchFamily="18" charset="0"/>
              </a:rPr>
              <a:t>Firstly, the DIF A maps the names of S and D to the processes A1 and A3 accordingly through the IDD. </a:t>
            </a:r>
          </a:p>
          <a:p>
            <a:pPr lvl="0"/>
            <a:r>
              <a:rPr lang="en-US" sz="2300" dirty="0">
                <a:latin typeface="Times New Roman" panose="02020603050405020304" pitchFamily="18" charset="0"/>
                <a:cs typeface="Times New Roman" panose="02020603050405020304" pitchFamily="18" charset="0"/>
              </a:rPr>
              <a:t>The source application process S makes an </a:t>
            </a:r>
            <a:r>
              <a:rPr lang="en-US" sz="2300" b="1" dirty="0">
                <a:latin typeface="Times New Roman" panose="02020603050405020304" pitchFamily="18" charset="0"/>
                <a:cs typeface="Times New Roman" panose="02020603050405020304" pitchFamily="18" charset="0"/>
              </a:rPr>
              <a:t>allocate request</a:t>
            </a:r>
            <a:r>
              <a:rPr lang="en-US" sz="2300" dirty="0">
                <a:latin typeface="Times New Roman" panose="02020603050405020304" pitchFamily="18" charset="0"/>
                <a:cs typeface="Times New Roman" panose="02020603050405020304" pitchFamily="18" charset="0"/>
              </a:rPr>
              <a:t> using the DIF A and specifies the destination application (D) name.</a:t>
            </a:r>
          </a:p>
          <a:p>
            <a:pPr lvl="0"/>
            <a:r>
              <a:rPr lang="en-US" sz="2300" dirty="0">
                <a:latin typeface="Times New Roman" panose="02020603050405020304" pitchFamily="18" charset="0"/>
                <a:cs typeface="Times New Roman" panose="02020603050405020304" pitchFamily="18" charset="0"/>
              </a:rPr>
              <a:t>The flow allocator of A1 process, receives the request and if it is well formed, valid and there are enough resources to honor it, it accepts it. Afterwards, the port-id of A1 is mapped to a CEP-id in order to create an EFCP instance at A1.</a:t>
            </a:r>
          </a:p>
          <a:p>
            <a:pPr lvl="0"/>
            <a:r>
              <a:rPr lang="en-US" sz="2300" dirty="0">
                <a:latin typeface="Times New Roman" panose="02020603050405020304" pitchFamily="18" charset="0"/>
                <a:cs typeface="Times New Roman" panose="02020603050405020304" pitchFamily="18" charset="0"/>
              </a:rPr>
              <a:t>The flow allocator of A1 looks up the local directory cache for the requested application process (D) and finds out that there is an entry that maps D to IPC process A3. Thus, it sends </a:t>
            </a:r>
            <a:r>
              <a:rPr lang="en-US" sz="2300" b="1" dirty="0">
                <a:latin typeface="Times New Roman" panose="02020603050405020304" pitchFamily="18" charset="0"/>
                <a:cs typeface="Times New Roman" panose="02020603050405020304" pitchFamily="18" charset="0"/>
              </a:rPr>
              <a:t>a create flow request</a:t>
            </a:r>
            <a:r>
              <a:rPr lang="en-US" sz="2300" dirty="0">
                <a:latin typeface="Times New Roman" panose="02020603050405020304" pitchFamily="18" charset="0"/>
                <a:cs typeface="Times New Roman" panose="02020603050405020304" pitchFamily="18" charset="0"/>
              </a:rPr>
              <a:t> to A3. This request is a CDAP protocol exchange.</a:t>
            </a:r>
          </a:p>
          <a:p>
            <a:pPr lvl="0"/>
            <a:r>
              <a:rPr lang="en-US" sz="2300" dirty="0">
                <a:latin typeface="Times New Roman" panose="02020603050405020304" pitchFamily="18" charset="0"/>
                <a:cs typeface="Times New Roman" panose="02020603050405020304" pitchFamily="18" charset="0"/>
              </a:rPr>
              <a:t>The flow allocator of A3 receives the </a:t>
            </a:r>
            <a:r>
              <a:rPr lang="en-US" sz="2300" b="1" dirty="0">
                <a:latin typeface="Times New Roman" panose="02020603050405020304" pitchFamily="18" charset="0"/>
                <a:cs typeface="Times New Roman" panose="02020603050405020304" pitchFamily="18" charset="0"/>
              </a:rPr>
              <a:t>create flow request</a:t>
            </a:r>
            <a:r>
              <a:rPr lang="en-US" sz="2300" dirty="0">
                <a:latin typeface="Times New Roman" panose="02020603050405020304" pitchFamily="18" charset="0"/>
                <a:cs typeface="Times New Roman" panose="02020603050405020304" pitchFamily="18" charset="0"/>
              </a:rPr>
              <a:t> and delivers it to the destination application process (D).</a:t>
            </a:r>
          </a:p>
          <a:p>
            <a:pPr lvl="0"/>
            <a:r>
              <a:rPr lang="en-US" sz="2300" dirty="0">
                <a:latin typeface="Times New Roman" panose="02020603050405020304" pitchFamily="18" charset="0"/>
                <a:cs typeface="Times New Roman" panose="02020603050405020304" pitchFamily="18" charset="0"/>
              </a:rPr>
              <a:t>The D makes an allocate response to A3.</a:t>
            </a:r>
          </a:p>
          <a:p>
            <a:pPr lvl="0"/>
            <a:r>
              <a:rPr lang="en-US" sz="2300" dirty="0">
                <a:latin typeface="Times New Roman" panose="02020603050405020304" pitchFamily="18" charset="0"/>
                <a:cs typeface="Times New Roman" panose="02020603050405020304" pitchFamily="18" charset="0"/>
              </a:rPr>
              <a:t>The flow allocator of A3 creates the necessary EFCP instance and sends a </a:t>
            </a:r>
            <a:r>
              <a:rPr lang="en-US" sz="2300" b="1" dirty="0">
                <a:latin typeface="Times New Roman" panose="02020603050405020304" pitchFamily="18" charset="0"/>
                <a:cs typeface="Times New Roman" panose="02020603050405020304" pitchFamily="18" charset="0"/>
              </a:rPr>
              <a:t>create flow response</a:t>
            </a:r>
            <a:r>
              <a:rPr lang="en-US" sz="2300" dirty="0">
                <a:latin typeface="Times New Roman" panose="02020603050405020304" pitchFamily="18" charset="0"/>
                <a:cs typeface="Times New Roman" panose="02020603050405020304" pitchFamily="18" charset="0"/>
              </a:rPr>
              <a:t> (CDAP) to A1.</a:t>
            </a:r>
          </a:p>
          <a:p>
            <a:pPr lvl="0"/>
            <a:r>
              <a:rPr lang="en-US" sz="2300" dirty="0">
                <a:latin typeface="Times New Roman" panose="02020603050405020304" pitchFamily="18" charset="0"/>
                <a:cs typeface="Times New Roman" panose="02020603050405020304" pitchFamily="18" charset="0"/>
              </a:rPr>
              <a:t>If the response is positive, the two EFCP instances (identified by the CEP-ids) are concatenated and the application processes S and D can start sending/receiving data to/from each other.</a:t>
            </a:r>
          </a:p>
          <a:p>
            <a:pPr lvl="0"/>
            <a:r>
              <a:rPr lang="en-US" sz="2300" dirty="0">
                <a:latin typeface="Times New Roman" panose="02020603050405020304" pitchFamily="18" charset="0"/>
                <a:cs typeface="Times New Roman" panose="02020603050405020304" pitchFamily="18" charset="0"/>
              </a:rPr>
              <a:t>After communication is complete, S and D make a deallocation of the resources.</a:t>
            </a:r>
          </a:p>
          <a:p>
            <a:endParaRPr lang="en-US" dirty="0"/>
          </a:p>
        </p:txBody>
      </p:sp>
    </p:spTree>
    <p:extLst>
      <p:ext uri="{BB962C8B-B14F-4D97-AF65-F5344CB8AC3E}">
        <p14:creationId xmlns="" xmlns:p14="http://schemas.microsoft.com/office/powerpoint/2010/main" val="1756203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a:xfrm>
            <a:off x="761310" y="1436914"/>
            <a:ext cx="8512692" cy="4781729"/>
          </a:xfrm>
        </p:spPr>
        <p:txBody>
          <a:bodyPr/>
          <a:lstStyle/>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set of distributed application processes is called DAF</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DAF performs different functions like weather forecast, genomics, communication service etc. </a:t>
            </a:r>
          </a:p>
          <a:p>
            <a:r>
              <a:rPr lang="en-US" dirty="0">
                <a:latin typeface="Times New Roman" panose="02020603050405020304" pitchFamily="18" charset="0"/>
                <a:cs typeface="Times New Roman" panose="02020603050405020304" pitchFamily="18" charset="0"/>
              </a:rPr>
              <a:t>The DAF operates over a DIF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it is used to manage the DIFs which make up the </a:t>
            </a:r>
            <a:r>
              <a:rPr lang="en-US" dirty="0" smtClean="0">
                <a:latin typeface="Times New Roman" panose="02020603050405020304" pitchFamily="18" charset="0"/>
                <a:cs typeface="Times New Roman" panose="02020603050405020304" pitchFamily="18" charset="0"/>
              </a:rPr>
              <a:t>whole </a:t>
            </a:r>
            <a:r>
              <a:rPr lang="en-US" dirty="0">
                <a:latin typeface="Times New Roman" panose="02020603050405020304" pitchFamily="18" charset="0"/>
                <a:cs typeface="Times New Roman" panose="02020603050405020304" pitchFamily="18" charset="0"/>
              </a:rPr>
              <a:t>network</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relation between these two facilities is that the DIF is a specialization of a DAF and </a:t>
            </a:r>
            <a:r>
              <a:rPr lang="en-US" b="1" dirty="0">
                <a:latin typeface="Times New Roman" panose="02020603050405020304" pitchFamily="18" charset="0"/>
                <a:cs typeface="Times New Roman" panose="02020603050405020304" pitchFamily="18" charset="0"/>
              </a:rPr>
              <a:t>provides only communication service, while the DAF has a more generic purpose</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The IDD is a distributed application or as called in RINA, a DAF, which is a collection of two or more cooperating application processes in one or more processing systems</a:t>
            </a:r>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3161718" y="1652239"/>
            <a:ext cx="3181350" cy="962025"/>
          </a:xfrm>
          <a:prstGeom prst="rect">
            <a:avLst/>
          </a:prstGeom>
        </p:spPr>
      </p:pic>
    </p:spTree>
    <p:extLst>
      <p:ext uri="{BB962C8B-B14F-4D97-AF65-F5344CB8AC3E}">
        <p14:creationId xmlns="" xmlns:p14="http://schemas.microsoft.com/office/powerpoint/2010/main" val="2668448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port allocation state is created/deleted based on explicit requests, while the synchronization state is refreshed every time a dtp/dtcp packet is </a:t>
            </a:r>
            <a:r>
              <a:rPr lang="en-US" dirty="0" smtClean="0">
                <a:latin typeface="Times New Roman" panose="02020603050405020304" pitchFamily="18" charset="0"/>
                <a:cs typeface="Times New Roman" panose="02020603050405020304" pitchFamily="18" charset="0"/>
              </a:rPr>
              <a:t>sent/received.</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EFCP operates between the IPC processes in the source/destination systems </a:t>
            </a: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an EFCP instance for each different connection in each IPC </a:t>
            </a:r>
            <a:r>
              <a:rPr lang="en-US" dirty="0" smtClean="0">
                <a:latin typeface="Times New Roman" panose="02020603050405020304" pitchFamily="18" charset="0"/>
                <a:cs typeface="Times New Roman" panose="02020603050405020304" pitchFamily="18" charset="0"/>
              </a:rPr>
              <a:t>process!</a:t>
            </a:r>
            <a:endParaRPr lang="en-US" dirty="0">
              <a:latin typeface="Times New Roman" panose="02020603050405020304" pitchFamily="18" charset="0"/>
              <a:cs typeface="Times New Roman" panose="02020603050405020304" pitchFamily="18" charset="0"/>
            </a:endParaRPr>
          </a:p>
          <a:p>
            <a:endParaRPr lang="en-US" dirty="0"/>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2118243" y="3638900"/>
            <a:ext cx="4857750" cy="1558290"/>
          </a:xfrm>
          <a:prstGeom prst="rect">
            <a:avLst/>
          </a:prstGeom>
        </p:spPr>
      </p:pic>
    </p:spTree>
    <p:extLst>
      <p:ext uri="{BB962C8B-B14F-4D97-AF65-F5344CB8AC3E}">
        <p14:creationId xmlns="" xmlns:p14="http://schemas.microsoft.com/office/powerpoint/2010/main" val="1574876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Fundamental Phases of communication</a:t>
            </a:r>
          </a:p>
          <a:p>
            <a:pPr marL="0" indent="0">
              <a:buNone/>
            </a:pPr>
            <a:r>
              <a:rPr lang="en-US" dirty="0">
                <a:latin typeface="Times New Roman" panose="02020603050405020304" pitchFamily="18" charset="0"/>
                <a:cs typeface="Times New Roman" panose="02020603050405020304" pitchFamily="18" charset="0"/>
              </a:rPr>
              <a:t>When two systems exchange data, the phases and what has to be done in order for these two systems to communicate with each other are often neglected. Thus, the focus is mainly on the part of </a:t>
            </a:r>
            <a:r>
              <a:rPr lang="en-US" b="1" dirty="0">
                <a:latin typeface="Times New Roman" panose="02020603050405020304" pitchFamily="18" charset="0"/>
                <a:cs typeface="Times New Roman" panose="02020603050405020304" pitchFamily="18" charset="0"/>
              </a:rPr>
              <a:t>data transfer</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However, in order for communication to occur, two phases must take place first. Firstly</a:t>
            </a:r>
            <a:r>
              <a:rPr lang="en-US" b="1" dirty="0">
                <a:latin typeface="Times New Roman" panose="02020603050405020304" pitchFamily="18" charset="0"/>
                <a:cs typeface="Times New Roman" panose="02020603050405020304" pitchFamily="18" charset="0"/>
              </a:rPr>
              <a:t>, enrollment</a:t>
            </a:r>
            <a:r>
              <a:rPr lang="en-US" dirty="0">
                <a:latin typeface="Times New Roman" panose="02020603050405020304" pitchFamily="18" charset="0"/>
                <a:cs typeface="Times New Roman" panose="02020603050405020304" pitchFamily="18" charset="0"/>
              </a:rPr>
              <a:t> must be done and afterwards the phase of </a:t>
            </a:r>
            <a:r>
              <a:rPr lang="en-US" b="1" dirty="0">
                <a:latin typeface="Times New Roman" panose="02020603050405020304" pitchFamily="18" charset="0"/>
                <a:cs typeface="Times New Roman" panose="02020603050405020304" pitchFamily="18" charset="0"/>
              </a:rPr>
              <a:t>establishment which is also known as synchronization or allocation</a:t>
            </a:r>
            <a:r>
              <a:rPr lang="en-US" dirty="0">
                <a:latin typeface="Times New Roman" panose="02020603050405020304" pitchFamily="18" charset="0"/>
                <a:cs typeface="Times New Roman" panose="02020603050405020304" pitchFamily="18" charset="0"/>
              </a:rPr>
              <a:t>. After these two phases, </a:t>
            </a:r>
            <a:r>
              <a:rPr lang="en-US" b="1" dirty="0">
                <a:latin typeface="Times New Roman" panose="02020603050405020304" pitchFamily="18" charset="0"/>
                <a:cs typeface="Times New Roman" panose="02020603050405020304" pitchFamily="18" charset="0"/>
              </a:rPr>
              <a:t>data transfer </a:t>
            </a:r>
            <a:r>
              <a:rPr lang="en-US" dirty="0">
                <a:latin typeface="Times New Roman" panose="02020603050405020304" pitchFamily="18" charset="0"/>
                <a:cs typeface="Times New Roman" panose="02020603050405020304" pitchFamily="18" charset="0"/>
              </a:rPr>
              <a:t>can begin and the two systems can start communicating with each other</a:t>
            </a:r>
          </a:p>
        </p:txBody>
      </p:sp>
    </p:spTree>
    <p:extLst>
      <p:ext uri="{BB962C8B-B14F-4D97-AF65-F5344CB8AC3E}">
        <p14:creationId xmlns="" xmlns:p14="http://schemas.microsoft.com/office/powerpoint/2010/main" val="2539303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Enrollment: </a:t>
            </a:r>
            <a:r>
              <a:rPr lang="en-US" dirty="0">
                <a:latin typeface="Times New Roman" panose="02020603050405020304" pitchFamily="18" charset="0"/>
                <a:cs typeface="Times New Roman" panose="02020603050405020304" pitchFamily="18" charset="0"/>
              </a:rPr>
              <a:t>This phase makes an </a:t>
            </a:r>
            <a:r>
              <a:rPr lang="en-US" b="1" dirty="0">
                <a:latin typeface="Times New Roman" panose="02020603050405020304" pitchFamily="18" charset="0"/>
                <a:cs typeface="Times New Roman" panose="02020603050405020304" pitchFamily="18" charset="0"/>
              </a:rPr>
              <a:t>object and its capabilities known to the network </a:t>
            </a:r>
            <a:r>
              <a:rPr lang="en-US" dirty="0">
                <a:latin typeface="Times New Roman" panose="02020603050405020304" pitchFamily="18" charset="0"/>
                <a:cs typeface="Times New Roman" panose="02020603050405020304" pitchFamily="18" charset="0"/>
              </a:rPr>
              <a:t>and it is used to create all the necessary information for communication. </a:t>
            </a:r>
          </a:p>
          <a:p>
            <a:pPr marL="0" indent="0">
              <a:buNone/>
            </a:pPr>
            <a:r>
              <a:rPr lang="en-US" b="1" dirty="0">
                <a:latin typeface="Times New Roman" panose="02020603050405020304" pitchFamily="18" charset="0"/>
                <a:cs typeface="Times New Roman" panose="02020603050405020304" pitchFamily="18" charset="0"/>
              </a:rPr>
              <a:t>Establishment: </a:t>
            </a:r>
            <a:r>
              <a:rPr lang="en-US" dirty="0">
                <a:latin typeface="Times New Roman" panose="02020603050405020304" pitchFamily="18" charset="0"/>
                <a:cs typeface="Times New Roman" panose="02020603050405020304" pitchFamily="18" charset="0"/>
              </a:rPr>
              <a:t>The establishment phase creates, maintains and deletes the </a:t>
            </a:r>
            <a:r>
              <a:rPr lang="en-US" b="1" dirty="0">
                <a:latin typeface="Times New Roman" panose="02020603050405020304" pitchFamily="18" charset="0"/>
                <a:cs typeface="Times New Roman" panose="02020603050405020304" pitchFamily="18" charset="0"/>
              </a:rPr>
              <a:t>shared state</a:t>
            </a:r>
            <a:r>
              <a:rPr lang="en-US" dirty="0">
                <a:latin typeface="Times New Roman" panose="02020603050405020304" pitchFamily="18" charset="0"/>
                <a:cs typeface="Times New Roman" panose="02020603050405020304" pitchFamily="18" charset="0"/>
              </a:rPr>
              <a:t> necessary to support the data transfer phase. </a:t>
            </a:r>
          </a:p>
          <a:p>
            <a:pPr marL="0" indent="0">
              <a:buNone/>
            </a:pPr>
            <a:r>
              <a:rPr lang="en-US" b="1" dirty="0">
                <a:latin typeface="Times New Roman" panose="02020603050405020304" pitchFamily="18" charset="0"/>
                <a:cs typeface="Times New Roman" panose="02020603050405020304" pitchFamily="18" charset="0"/>
              </a:rPr>
              <a:t>Data transfer: </a:t>
            </a:r>
            <a:r>
              <a:rPr lang="en-US" dirty="0">
                <a:latin typeface="Times New Roman" panose="02020603050405020304" pitchFamily="18" charset="0"/>
                <a:cs typeface="Times New Roman" panose="02020603050405020304" pitchFamily="18" charset="0"/>
              </a:rPr>
              <a:t>The data transfer begins, when the actual transfer of data is affected by the requested QoS</a:t>
            </a:r>
          </a:p>
        </p:txBody>
      </p:sp>
    </p:spTree>
    <p:extLst>
      <p:ext uri="{BB962C8B-B14F-4D97-AF65-F5344CB8AC3E}">
        <p14:creationId xmlns="" xmlns:p14="http://schemas.microsoft.com/office/powerpoint/2010/main" val="782008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a:xfrm>
            <a:off x="677333" y="1212980"/>
            <a:ext cx="8596669" cy="5514391"/>
          </a:xfrm>
        </p:spPr>
        <p:txBody>
          <a:bodyPr>
            <a:normAutofit/>
          </a:bodyPr>
          <a:lstStyle/>
          <a:p>
            <a:r>
              <a:rPr lang="en-US" sz="1500" dirty="0">
                <a:latin typeface="Times New Roman" panose="02020603050405020304" pitchFamily="18" charset="0"/>
                <a:cs typeface="Times New Roman" panose="02020603050405020304" pitchFamily="18" charset="0"/>
              </a:rPr>
              <a:t>In RINA, IPC processes need to be enrolled into the same DIF in order to exchange </a:t>
            </a:r>
            <a:r>
              <a:rPr lang="en-US" sz="1500" dirty="0" smtClean="0">
                <a:latin typeface="Times New Roman" panose="02020603050405020304" pitchFamily="18" charset="0"/>
                <a:cs typeface="Times New Roman" panose="02020603050405020304" pitchFamily="18" charset="0"/>
              </a:rPr>
              <a:t>data. </a:t>
            </a:r>
            <a:r>
              <a:rPr lang="en-US" sz="1500" b="1" dirty="0" smtClean="0">
                <a:latin typeface="Times New Roman" panose="02020603050405020304" pitchFamily="18" charset="0"/>
                <a:cs typeface="Times New Roman" panose="02020603050405020304" pitchFamily="18" charset="0"/>
              </a:rPr>
              <a:t>Enrollment</a:t>
            </a:r>
            <a:r>
              <a:rPr lang="en-US" sz="1500" dirty="0" smtClean="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is the phase by which an IPC process communicates with another IPC process in order to join a </a:t>
            </a:r>
            <a:r>
              <a:rPr lang="en-US" sz="1500" dirty="0" smtClean="0">
                <a:latin typeface="Times New Roman" panose="02020603050405020304" pitchFamily="18" charset="0"/>
                <a:cs typeface="Times New Roman" panose="02020603050405020304" pitchFamily="18" charset="0"/>
              </a:rPr>
              <a:t>DIF. </a:t>
            </a:r>
            <a:r>
              <a:rPr lang="en-US" sz="1500" dirty="0">
                <a:latin typeface="Times New Roman" panose="02020603050405020304" pitchFamily="18" charset="0"/>
                <a:cs typeface="Times New Roman" panose="02020603050405020304" pitchFamily="18" charset="0"/>
              </a:rPr>
              <a:t>In order for an IPC process to join a DIF and make itself known inside that , the new member must know the name of the (N) - DIF that would like to join or the name of a member of that DIF.</a:t>
            </a:r>
          </a:p>
          <a:p>
            <a:r>
              <a:rPr lang="en-US" sz="1500" dirty="0">
                <a:latin typeface="Times New Roman" panose="02020603050405020304" pitchFamily="18" charset="0"/>
                <a:cs typeface="Times New Roman" panose="02020603050405020304" pitchFamily="18" charset="0"/>
              </a:rPr>
              <a:t>In the </a:t>
            </a:r>
            <a:r>
              <a:rPr lang="en-US" sz="1500" dirty="0" smtClean="0">
                <a:latin typeface="Times New Roman" panose="02020603050405020304" pitchFamily="18" charset="0"/>
                <a:cs typeface="Times New Roman" panose="02020603050405020304" pitchFamily="18" charset="0"/>
              </a:rPr>
              <a:t>Figure, </a:t>
            </a:r>
            <a:r>
              <a:rPr lang="en-US" sz="1500" dirty="0">
                <a:latin typeface="Times New Roman" panose="02020603050405020304" pitchFamily="18" charset="0"/>
                <a:cs typeface="Times New Roman" panose="02020603050405020304" pitchFamily="18" charset="0"/>
              </a:rPr>
              <a:t>there is a large (N)-DIF. The DIF A represents a single IPC process and wants to join the (N)-DIF. There is a discovery application mechanism which is called IDD (further described in the next section), through which the IPC process A learns that the first IPC process of the (N)-DIF is the only reachable member and that they </a:t>
            </a:r>
            <a:r>
              <a:rPr lang="en-US" sz="1500" b="1" dirty="0">
                <a:latin typeface="Times New Roman" panose="02020603050405020304" pitchFamily="18" charset="0"/>
                <a:cs typeface="Times New Roman" panose="02020603050405020304" pitchFamily="18" charset="0"/>
              </a:rPr>
              <a:t>both share an underlying DIF which is the (N-1)-DIF (physical medium</a:t>
            </a:r>
            <a:r>
              <a:rPr lang="en-US" sz="1500" b="1" dirty="0" smtClean="0">
                <a:latin typeface="Times New Roman" panose="02020603050405020304" pitchFamily="18" charset="0"/>
                <a:cs typeface="Times New Roman" panose="02020603050405020304" pitchFamily="18" charset="0"/>
              </a:rPr>
              <a:t>)</a:t>
            </a:r>
            <a:r>
              <a:rPr lang="en-US" sz="1500" dirty="0" smtClean="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The IPC process A, can use the (N-1)-DIF in order to allocate an (N-1) flow to the reachable member. After a flow is allocated, the </a:t>
            </a:r>
            <a:r>
              <a:rPr lang="en-US" sz="1500" b="1" dirty="0">
                <a:latin typeface="Times New Roman" panose="02020603050405020304" pitchFamily="18" charset="0"/>
                <a:cs typeface="Times New Roman" panose="02020603050405020304" pitchFamily="18" charset="0"/>
              </a:rPr>
              <a:t>CACE component</a:t>
            </a:r>
            <a:r>
              <a:rPr lang="en-US" sz="1500" dirty="0">
                <a:latin typeface="Times New Roman" panose="02020603050405020304" pitchFamily="18" charset="0"/>
                <a:cs typeface="Times New Roman" panose="02020603050405020304" pitchFamily="18" charset="0"/>
              </a:rPr>
              <a:t> of CDAP, is used to establish an application connection between the two </a:t>
            </a:r>
            <a:r>
              <a:rPr lang="en-US" sz="1500" dirty="0" smtClean="0">
                <a:latin typeface="Times New Roman" panose="02020603050405020304" pitchFamily="18" charset="0"/>
                <a:cs typeface="Times New Roman" panose="02020603050405020304" pitchFamily="18" charset="0"/>
              </a:rPr>
              <a:t>processes.</a:t>
            </a:r>
            <a:endParaRPr lang="en-US" sz="1500" dirty="0">
              <a:latin typeface="Times New Roman" panose="02020603050405020304" pitchFamily="18" charset="0"/>
              <a:cs typeface="Times New Roman" panose="02020603050405020304" pitchFamily="18" charset="0"/>
            </a:endParaRPr>
          </a:p>
          <a:p>
            <a:r>
              <a:rPr lang="en-US" sz="1500" dirty="0">
                <a:latin typeface="Times New Roman" panose="02020603050405020304" pitchFamily="18" charset="0"/>
                <a:cs typeface="Times New Roman" panose="02020603050405020304" pitchFamily="18" charset="0"/>
              </a:rPr>
              <a:t>Once the address of the reachable IPC process is obtained and the application connection is established, </a:t>
            </a:r>
            <a:r>
              <a:rPr lang="en-US" sz="1500" b="1" dirty="0">
                <a:latin typeface="Times New Roman" panose="02020603050405020304" pitchFamily="18" charset="0"/>
                <a:cs typeface="Times New Roman" panose="02020603050405020304" pitchFamily="18" charset="0"/>
              </a:rPr>
              <a:t>authentication is also performed according to the policies of this particular (N)-DIF</a:t>
            </a:r>
            <a:r>
              <a:rPr lang="en-US" sz="1500" dirty="0">
                <a:latin typeface="Times New Roman" panose="02020603050405020304" pitchFamily="18" charset="0"/>
                <a:cs typeface="Times New Roman" panose="02020603050405020304" pitchFamily="18" charset="0"/>
              </a:rPr>
              <a:t>. If successfully authenticated, the new member gets an address i.e. a synonym for the </a:t>
            </a:r>
            <a:r>
              <a:rPr lang="en-US" sz="1500" b="1" dirty="0">
                <a:latin typeface="Times New Roman" panose="02020603050405020304" pitchFamily="18" charset="0"/>
                <a:cs typeface="Times New Roman" panose="02020603050405020304" pitchFamily="18" charset="0"/>
              </a:rPr>
              <a:t>internal name</a:t>
            </a:r>
            <a:r>
              <a:rPr lang="en-US" sz="1500" dirty="0">
                <a:latin typeface="Times New Roman" panose="02020603050405020304" pitchFamily="18" charset="0"/>
                <a:cs typeface="Times New Roman" panose="02020603050405020304" pitchFamily="18" charset="0"/>
              </a:rPr>
              <a:t> in order to get known to the other members of the (N)-DIF </a:t>
            </a:r>
            <a:r>
              <a:rPr lang="en-US" sz="1500" dirty="0" smtClean="0">
                <a:latin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cs typeface="Times New Roman" panose="02020603050405020304" pitchFamily="18" charset="0"/>
            </a:endParaRPr>
          </a:p>
          <a:p>
            <a:endParaRPr lang="en-US" dirty="0"/>
          </a:p>
        </p:txBody>
      </p:sp>
      <p:pic>
        <p:nvPicPr>
          <p:cNvPr id="4" name="Picture 3"/>
          <p:cNvPicPr/>
          <p:nvPr/>
        </p:nvPicPr>
        <p:blipFill>
          <a:blip r:embed="rId2" cstate="print"/>
          <a:stretch>
            <a:fillRect/>
          </a:stretch>
        </p:blipFill>
        <p:spPr>
          <a:xfrm>
            <a:off x="1913379" y="5074816"/>
            <a:ext cx="6124575" cy="1381125"/>
          </a:xfrm>
          <a:prstGeom prst="rect">
            <a:avLst/>
          </a:prstGeom>
        </p:spPr>
      </p:pic>
    </p:spTree>
    <p:extLst>
      <p:ext uri="{BB962C8B-B14F-4D97-AF65-F5344CB8AC3E}">
        <p14:creationId xmlns="" xmlns:p14="http://schemas.microsoft.com/office/powerpoint/2010/main" val="27317642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p:txBody>
          <a:bodyPr>
            <a:normAutofit fontScale="92500"/>
          </a:bodyPr>
          <a:lstStyle/>
          <a:p>
            <a:pPr marL="0" indent="0">
              <a:buNone/>
            </a:pPr>
            <a:r>
              <a:rPr lang="en-US" dirty="0">
                <a:latin typeface="Times New Roman" panose="02020603050405020304" pitchFamily="18" charset="0"/>
                <a:cs typeface="Times New Roman" panose="02020603050405020304" pitchFamily="18" charset="0"/>
              </a:rPr>
              <a:t>After the enrollment phase, in which the new member A is enrolled to the (N) - DIF, the </a:t>
            </a:r>
            <a:r>
              <a:rPr lang="en-US" b="1" dirty="0">
                <a:latin typeface="Times New Roman" panose="02020603050405020304" pitchFamily="18" charset="0"/>
                <a:cs typeface="Times New Roman" panose="02020603050405020304" pitchFamily="18" charset="0"/>
              </a:rPr>
              <a:t>establishment phase (or allocation) for allocation of resources</a:t>
            </a:r>
            <a:r>
              <a:rPr lang="en-US" dirty="0">
                <a:latin typeface="Times New Roman" panose="02020603050405020304" pitchFamily="18" charset="0"/>
                <a:cs typeface="Times New Roman" panose="02020603050405020304" pitchFamily="18" charset="0"/>
              </a:rPr>
              <a:t> takes place. The resource allocator decides how many N-1 flows dedicated to data transfer will be allocated.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point, we suppose that the IPC process A wants to </a:t>
            </a:r>
            <a:r>
              <a:rPr lang="en-US" b="1" dirty="0">
                <a:latin typeface="Times New Roman" panose="02020603050405020304" pitchFamily="18" charset="0"/>
                <a:cs typeface="Times New Roman" panose="02020603050405020304" pitchFamily="18" charset="0"/>
              </a:rPr>
              <a:t>allocate a flow</a:t>
            </a:r>
            <a:r>
              <a:rPr lang="en-US" dirty="0">
                <a:latin typeface="Times New Roman" panose="02020603050405020304" pitchFamily="18" charset="0"/>
                <a:cs typeface="Times New Roman" panose="02020603050405020304" pitchFamily="18" charset="0"/>
              </a:rPr>
              <a:t> with the IPC process B. Both processes are inside the same DIF (see Figure 3.14). At the establishment phase, the two communicating processes share information about their states (shared state</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The source application process (A) generates an </a:t>
            </a:r>
            <a:r>
              <a:rPr lang="en-US" b="1" dirty="0">
                <a:latin typeface="Times New Roman" panose="02020603050405020304" pitchFamily="18" charset="0"/>
                <a:cs typeface="Times New Roman" panose="02020603050405020304" pitchFamily="18" charset="0"/>
              </a:rPr>
              <a:t>allocate request (IAP)</a:t>
            </a:r>
            <a:r>
              <a:rPr lang="en-US" dirty="0">
                <a:latin typeface="Times New Roman" panose="02020603050405020304" pitchFamily="18" charset="0"/>
                <a:cs typeface="Times New Roman" panose="02020603050405020304" pitchFamily="18" charset="0"/>
              </a:rPr>
              <a:t> and the Flow allocator creates a </a:t>
            </a:r>
            <a:r>
              <a:rPr lang="en-US" b="1" dirty="0">
                <a:latin typeface="Times New Roman" panose="02020603050405020304" pitchFamily="18" charset="0"/>
                <a:cs typeface="Times New Roman" panose="02020603050405020304" pitchFamily="18" charset="0"/>
              </a:rPr>
              <a:t>flow allocator instance</a:t>
            </a:r>
            <a:r>
              <a:rPr lang="en-US" dirty="0">
                <a:latin typeface="Times New Roman" panose="02020603050405020304" pitchFamily="18" charset="0"/>
                <a:cs typeface="Times New Roman" panose="02020603050405020304" pitchFamily="18" charset="0"/>
              </a:rPr>
              <a:t>, in order to manage each new flow.  The source application process (A) has already a port-id which was acquired when it joined the (N)-DIF (enrollment).</a:t>
            </a: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p>
        </p:txBody>
      </p:sp>
      <p:pic>
        <p:nvPicPr>
          <p:cNvPr id="7" name="Picture 6"/>
          <p:cNvPicPr/>
          <p:nvPr/>
        </p:nvPicPr>
        <p:blipFill>
          <a:blip r:embed="rId2" cstate="print">
            <a:extLst>
              <a:ext uri="{28A0092B-C50C-407E-A947-70E740481C1C}">
                <a14:useLocalDpi xmlns="" xmlns:a14="http://schemas.microsoft.com/office/drawing/2010/main" val="0"/>
              </a:ext>
            </a:extLst>
          </a:blip>
          <a:stretch>
            <a:fillRect/>
          </a:stretch>
        </p:blipFill>
        <p:spPr>
          <a:xfrm>
            <a:off x="1913380" y="2973193"/>
            <a:ext cx="6124575" cy="930275"/>
          </a:xfrm>
          <a:prstGeom prst="rect">
            <a:avLst/>
          </a:prstGeom>
        </p:spPr>
      </p:pic>
    </p:spTree>
    <p:extLst>
      <p:ext uri="{BB962C8B-B14F-4D97-AF65-F5344CB8AC3E}">
        <p14:creationId xmlns="" xmlns:p14="http://schemas.microsoft.com/office/powerpoint/2010/main" val="33477716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slides</a:t>
            </a:r>
          </a:p>
        </p:txBody>
      </p:sp>
      <p:sp>
        <p:nvSpPr>
          <p:cNvPr id="3" name="Content Placeholder 2"/>
          <p:cNvSpPr>
            <a:spLocks noGrp="1"/>
          </p:cNvSpPr>
          <p:nvPr>
            <p:ph idx="1"/>
          </p:nvPr>
        </p:nvSpPr>
        <p:spPr>
          <a:xfrm>
            <a:off x="677334" y="1371601"/>
            <a:ext cx="8513319" cy="5486400"/>
          </a:xfrm>
        </p:spPr>
        <p:txBody>
          <a:bodyPr>
            <a:normAutofit fontScale="70000" lnSpcReduction="20000"/>
          </a:bodyPr>
          <a:lstStyle/>
          <a:p>
            <a:pPr lvl="0"/>
            <a:r>
              <a:rPr lang="en-US" dirty="0">
                <a:latin typeface="Times New Roman" panose="02020603050405020304" pitchFamily="18" charset="0"/>
                <a:cs typeface="Times New Roman" panose="02020603050405020304" pitchFamily="18" charset="0"/>
              </a:rPr>
              <a:t>When the </a:t>
            </a:r>
            <a:r>
              <a:rPr lang="en-US" b="1" dirty="0">
                <a:latin typeface="Times New Roman" panose="02020603050405020304" pitchFamily="18" charset="0"/>
                <a:cs typeface="Times New Roman" panose="02020603050405020304" pitchFamily="18" charset="0"/>
              </a:rPr>
              <a:t>flow allocator instance</a:t>
            </a:r>
            <a:r>
              <a:rPr lang="en-US" dirty="0">
                <a:latin typeface="Times New Roman" panose="02020603050405020304" pitchFamily="18" charset="0"/>
                <a:cs typeface="Times New Roman" panose="02020603050405020304" pitchFamily="18" charset="0"/>
              </a:rPr>
              <a:t> gets the </a:t>
            </a:r>
            <a:r>
              <a:rPr lang="en-US" b="1" dirty="0">
                <a:latin typeface="Times New Roman" panose="02020603050405020304" pitchFamily="18" charset="0"/>
                <a:cs typeface="Times New Roman" panose="02020603050405020304" pitchFamily="18" charset="0"/>
              </a:rPr>
              <a:t>allocate request </a:t>
            </a:r>
            <a:r>
              <a:rPr lang="en-US" dirty="0">
                <a:latin typeface="Times New Roman" panose="02020603050405020304" pitchFamily="18" charset="0"/>
                <a:cs typeface="Times New Roman" panose="02020603050405020304" pitchFamily="18" charset="0"/>
              </a:rPr>
              <a:t>of A, it instantiates an EFCP instance at the first point of the flow (A). The port-id is mapped to a CEP-id, which is used as an identifier for the EFCP instance. In general, the CEP-id is used to identify the </a:t>
            </a:r>
            <a:r>
              <a:rPr lang="en-US" b="1" dirty="0">
                <a:latin typeface="Times New Roman" panose="02020603050405020304" pitchFamily="18" charset="0"/>
                <a:cs typeface="Times New Roman" panose="02020603050405020304" pitchFamily="18" charset="0"/>
              </a:rPr>
              <a:t>shared state of one end of the </a:t>
            </a:r>
            <a:r>
              <a:rPr lang="en-US" b="1" dirty="0" smtClean="0">
                <a:latin typeface="Times New Roman" panose="02020603050405020304" pitchFamily="18" charset="0"/>
                <a:cs typeface="Times New Roman" panose="02020603050405020304" pitchFamily="18" charset="0"/>
              </a:rPr>
              <a:t>flow.</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Afterwards, the </a:t>
            </a:r>
            <a:r>
              <a:rPr lang="en-US" b="1" dirty="0">
                <a:latin typeface="Times New Roman" panose="02020603050405020304" pitchFamily="18" charset="0"/>
                <a:cs typeface="Times New Roman" panose="02020603050405020304" pitchFamily="18" charset="0"/>
              </a:rPr>
              <a:t>flow allocator instance</a:t>
            </a:r>
            <a:r>
              <a:rPr lang="en-US" dirty="0">
                <a:latin typeface="Times New Roman" panose="02020603050405020304" pitchFamily="18" charset="0"/>
                <a:cs typeface="Times New Roman" panose="02020603050405020304" pitchFamily="18" charset="0"/>
              </a:rPr>
              <a:t> checks its local directory cache. This directory maps the requested destination application names to a “Next Place” to look for it. In other words, it is used to find the IPC process through which the destination application (B) is accessible. </a:t>
            </a:r>
          </a:p>
          <a:p>
            <a:pPr lvl="0"/>
            <a:r>
              <a:rPr lang="en-US" dirty="0">
                <a:latin typeface="Times New Roman" panose="02020603050405020304" pitchFamily="18" charset="0"/>
                <a:cs typeface="Times New Roman" panose="02020603050405020304" pitchFamily="18" charset="0"/>
              </a:rPr>
              <a:t>If not found in its directory, it asks the neighbors. As a result, it points to the nearest neighbors until it finds B.</a:t>
            </a:r>
          </a:p>
          <a:p>
            <a:pPr lvl="0"/>
            <a:r>
              <a:rPr lang="en-US" dirty="0">
                <a:latin typeface="Times New Roman" panose="02020603050405020304" pitchFamily="18" charset="0"/>
                <a:cs typeface="Times New Roman" panose="02020603050405020304" pitchFamily="18" charset="0"/>
              </a:rPr>
              <a:t>When B is found, the </a:t>
            </a:r>
            <a:r>
              <a:rPr lang="en-US" b="1" dirty="0">
                <a:latin typeface="Times New Roman" panose="02020603050405020304" pitchFamily="18" charset="0"/>
                <a:cs typeface="Times New Roman" panose="02020603050405020304" pitchFamily="18" charset="0"/>
              </a:rPr>
              <a:t>flow allocator instance</a:t>
            </a:r>
            <a:r>
              <a:rPr lang="en-US" dirty="0">
                <a:latin typeface="Times New Roman" panose="02020603050405020304" pitchFamily="18" charset="0"/>
                <a:cs typeface="Times New Roman" panose="02020603050405020304" pitchFamily="18" charset="0"/>
              </a:rPr>
              <a:t> sends a </a:t>
            </a:r>
            <a:r>
              <a:rPr lang="en-US" b="1" dirty="0">
                <a:latin typeface="Times New Roman" panose="02020603050405020304" pitchFamily="18" charset="0"/>
                <a:cs typeface="Times New Roman" panose="02020603050405020304" pitchFamily="18" charset="0"/>
              </a:rPr>
              <a:t>create flow request</a:t>
            </a:r>
            <a:r>
              <a:rPr lang="en-US" dirty="0">
                <a:latin typeface="Times New Roman" panose="02020603050405020304" pitchFamily="18" charset="0"/>
                <a:cs typeface="Times New Roman" panose="02020603050405020304" pitchFamily="18" charset="0"/>
              </a:rPr>
              <a:t> to the address of the destination application process (B).</a:t>
            </a:r>
            <a:r>
              <a:rPr lang="en-US" b="1" dirty="0">
                <a:latin typeface="Times New Roman" panose="02020603050405020304" pitchFamily="18" charset="0"/>
                <a:cs typeface="Times New Roman" panose="02020603050405020304" pitchFamily="18" charset="0"/>
              </a:rPr>
              <a:t>The request for the creation of the flow is a CDAP protocol exchange</a:t>
            </a:r>
            <a:r>
              <a:rPr lang="en-US" dirty="0">
                <a:latin typeface="Times New Roman" panose="02020603050405020304" pitchFamily="18" charset="0"/>
                <a:cs typeface="Times New Roman" panose="02020603050405020304" pitchFamily="18" charset="0"/>
              </a:rPr>
              <a:t>. Afterwards, the destination sends back a </a:t>
            </a:r>
            <a:r>
              <a:rPr lang="en-US" b="1" dirty="0">
                <a:latin typeface="Times New Roman" panose="02020603050405020304" pitchFamily="18" charset="0"/>
                <a:cs typeface="Times New Roman" panose="02020603050405020304" pitchFamily="18" charset="0"/>
              </a:rPr>
              <a:t>create flow response</a:t>
            </a:r>
            <a:r>
              <a:rPr lang="en-US" dirty="0">
                <a:latin typeface="Times New Roman" panose="02020603050405020304" pitchFamily="18" charset="0"/>
                <a:cs typeface="Times New Roman" panose="02020603050405020304" pitchFamily="18" charset="0"/>
              </a:rPr>
              <a:t>. The source receives the </a:t>
            </a:r>
            <a:r>
              <a:rPr lang="en-US" b="1" dirty="0">
                <a:latin typeface="Times New Roman" panose="02020603050405020304" pitchFamily="18" charset="0"/>
                <a:cs typeface="Times New Roman" panose="02020603050405020304" pitchFamily="18" charset="0"/>
              </a:rPr>
              <a:t>create flow response (CDAP) from the destination</a:t>
            </a:r>
            <a:r>
              <a:rPr lang="en-US" dirty="0">
                <a:latin typeface="Times New Roman" panose="02020603050405020304" pitchFamily="18" charset="0"/>
                <a:cs typeface="Times New Roman" panose="02020603050405020304" pitchFamily="18" charset="0"/>
              </a:rPr>
              <a:t>, and if is positive, it instantiates an EFCP instance at the other end (B). The process B gets a port –id which is again mapped to a CEP-id which is used as </a:t>
            </a:r>
            <a:r>
              <a:rPr lang="en-US" dirty="0" smtClean="0">
                <a:latin typeface="Times New Roman" panose="02020603050405020304" pitchFamily="18" charset="0"/>
                <a:cs typeface="Times New Roman" panose="02020603050405020304" pitchFamily="18" charset="0"/>
              </a:rPr>
              <a:t>identifier.</a:t>
            </a:r>
            <a:r>
              <a:rPr lang="en-US" dirty="0">
                <a:latin typeface="Times New Roman" panose="02020603050405020304" pitchFamily="18" charset="0"/>
                <a:cs typeface="Times New Roman" panose="02020603050405020304" pitchFamily="18" charset="0"/>
              </a:rPr>
              <a:t> The source and destination CEP-ids are concatenated through the IAP for use as a </a:t>
            </a:r>
            <a:r>
              <a:rPr lang="en-US" b="1" dirty="0">
                <a:latin typeface="Times New Roman" panose="02020603050405020304" pitchFamily="18" charset="0"/>
                <a:cs typeface="Times New Roman" panose="02020603050405020304" pitchFamily="18" charset="0"/>
              </a:rPr>
              <a:t>connection id</a:t>
            </a:r>
            <a:r>
              <a:rPr lang="en-US" dirty="0">
                <a:latin typeface="Times New Roman" panose="02020603050405020304" pitchFamily="18" charset="0"/>
                <a:cs typeface="Times New Roman" panose="02020603050405020304" pitchFamily="18" charset="0"/>
              </a:rPr>
              <a:t>, and the</a:t>
            </a:r>
            <a:r>
              <a:rPr lang="en-US" b="1" dirty="0">
                <a:latin typeface="Times New Roman" panose="02020603050405020304" pitchFamily="18" charset="0"/>
                <a:cs typeface="Times New Roman" panose="02020603050405020304" pitchFamily="18" charset="0"/>
              </a:rPr>
              <a:t> flow allocation between A and B is now complete</a:t>
            </a:r>
            <a:r>
              <a:rPr lang="en-US" dirty="0">
                <a:latin typeface="Times New Roman" panose="02020603050405020304" pitchFamily="18" charset="0"/>
                <a:cs typeface="Times New Roman" panose="02020603050405020304" pitchFamily="18" charset="0"/>
              </a:rPr>
              <a:t>. The described procedure has the following advantages: 1) Access control can be done, 2) B can be found even if it moves. </a:t>
            </a:r>
          </a:p>
          <a:p>
            <a:pPr lvl="0"/>
            <a:r>
              <a:rPr lang="en-US" dirty="0">
                <a:latin typeface="Times New Roman" panose="02020603050405020304" pitchFamily="18" charset="0"/>
                <a:cs typeface="Times New Roman" panose="02020603050405020304" pitchFamily="18" charset="0"/>
              </a:rPr>
              <a:t>At this point, either end may start the application protocol exchange. The </a:t>
            </a:r>
            <a:r>
              <a:rPr lang="en-US" u="sng" dirty="0">
                <a:latin typeface="Times New Roman" panose="02020603050405020304" pitchFamily="18" charset="0"/>
                <a:cs typeface="Times New Roman" panose="02020603050405020304" pitchFamily="18" charset="0"/>
              </a:rPr>
              <a:t>data transfer phase</a:t>
            </a:r>
            <a:r>
              <a:rPr lang="en-US" dirty="0">
                <a:latin typeface="Times New Roman" panose="02020603050405020304" pitchFamily="18" charset="0"/>
                <a:cs typeface="Times New Roman" panose="02020603050405020304" pitchFamily="18" charset="0"/>
              </a:rPr>
              <a:t> between A and B can begin by using an underlying DIF!</a:t>
            </a:r>
          </a:p>
          <a:p>
            <a:pPr lvl="0"/>
            <a:r>
              <a:rPr lang="en-US" dirty="0">
                <a:latin typeface="Times New Roman" panose="02020603050405020304" pitchFamily="18" charset="0"/>
                <a:cs typeface="Times New Roman" panose="02020603050405020304" pitchFamily="18" charset="0"/>
              </a:rPr>
              <a:t>A can now start sending application SDUs to its peer. The SDU is delimited and transformed into user-data for a </a:t>
            </a:r>
            <a:r>
              <a:rPr lang="en-US" dirty="0" smtClean="0">
                <a:latin typeface="Times New Roman" panose="02020603050405020304" pitchFamily="18" charset="0"/>
                <a:cs typeface="Times New Roman" panose="02020603050405020304" pitchFamily="18" charset="0"/>
              </a:rPr>
              <a:t>PDU.</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SDU is delivered to the destination EFCP instance which is identified by the CEP-id and there it is processed.</a:t>
            </a:r>
          </a:p>
          <a:p>
            <a:pPr lvl="0"/>
            <a:r>
              <a:rPr lang="en-US" dirty="0">
                <a:latin typeface="Times New Roman" panose="02020603050405020304" pitchFamily="18" charset="0"/>
                <a:cs typeface="Times New Roman" panose="02020603050405020304" pitchFamily="18" charset="0"/>
              </a:rPr>
              <a:t>The resulting PDUs are delivered to the RMT for transmission.</a:t>
            </a:r>
          </a:p>
          <a:p>
            <a:pPr lvl="0"/>
            <a:r>
              <a:rPr lang="en-US" dirty="0">
                <a:latin typeface="Times New Roman" panose="02020603050405020304" pitchFamily="18" charset="0"/>
                <a:cs typeface="Times New Roman" panose="02020603050405020304" pitchFamily="18" charset="0"/>
              </a:rPr>
              <a:t>The RMT has already created a number of (N-1) flows of various QoS characteristics to various destinations.</a:t>
            </a:r>
          </a:p>
          <a:p>
            <a:pPr lvl="0"/>
            <a:r>
              <a:rPr lang="en-US" dirty="0">
                <a:latin typeface="Times New Roman" panose="02020603050405020304" pitchFamily="18" charset="0"/>
                <a:cs typeface="Times New Roman" panose="02020603050405020304" pitchFamily="18" charset="0"/>
              </a:rPr>
              <a:t>RMT accesses the forwarding table to choose the (N-1) flow to send a PDU over.</a:t>
            </a:r>
          </a:p>
          <a:p>
            <a:pPr lvl="0"/>
            <a:r>
              <a:rPr lang="en-US" dirty="0">
                <a:latin typeface="Times New Roman" panose="02020603050405020304" pitchFamily="18" charset="0"/>
                <a:cs typeface="Times New Roman" panose="02020603050405020304" pitchFamily="18" charset="0"/>
              </a:rPr>
              <a:t>The PDU is queued on an outgoing (N-1) flow in order to be sent. This is achieved by consulting the forwarding table.</a:t>
            </a:r>
          </a:p>
          <a:p>
            <a:pPr lvl="0"/>
            <a:r>
              <a:rPr lang="en-US" dirty="0">
                <a:latin typeface="Times New Roman" panose="02020603050405020304" pitchFamily="18" charset="0"/>
                <a:cs typeface="Times New Roman" panose="02020603050405020304" pitchFamily="18" charset="0"/>
              </a:rPr>
              <a:t>After the communication between A and B is complete, deallocation of the resources takes place.</a:t>
            </a:r>
          </a:p>
          <a:p>
            <a:pPr lvl="0"/>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 xmlns:p14="http://schemas.microsoft.com/office/powerpoint/2010/main" val="368611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The Internet is changing and evolving rapidly. It’s early design was guided by the end-to-end principles. However, currently many fundamental networking principles are challenged, resulting to weaknesses in the current architecture.</a:t>
            </a:r>
          </a:p>
          <a:p>
            <a:pPr algn="just"/>
            <a:r>
              <a:rPr lang="en-US" dirty="0" smtClean="0">
                <a:latin typeface="Times New Roman" panose="02020603050405020304" pitchFamily="18" charset="0"/>
                <a:cs typeface="Times New Roman" panose="02020603050405020304" pitchFamily="18" charset="0"/>
              </a:rPr>
              <a:t>The demanding applications and the requirements of the networks have increased the complexity of the Internet and have led to an architectural patchwork.</a:t>
            </a:r>
          </a:p>
          <a:p>
            <a:pPr algn="just"/>
            <a:r>
              <a:rPr lang="en-US" dirty="0" smtClean="0">
                <a:latin typeface="Times New Roman" panose="02020603050405020304" pitchFamily="18" charset="0"/>
                <a:cs typeface="Times New Roman" panose="02020603050405020304" pitchFamily="18" charset="0"/>
              </a:rPr>
              <a:t>New architectures are being proposed to solve the weaknesses of the current Internet.</a:t>
            </a:r>
          </a:p>
          <a:p>
            <a:pPr algn="just"/>
            <a:r>
              <a:rPr lang="en-US" dirty="0" smtClean="0">
                <a:latin typeface="Times New Roman" panose="02020603050405020304" pitchFamily="18" charset="0"/>
                <a:cs typeface="Times New Roman" panose="02020603050405020304" pitchFamily="18" charset="0"/>
              </a:rPr>
              <a:t>RINA is a clean-slate architecture which was developed as an alternative to TCP/IP.          It focuses on the fundamentals of networking and moves one step further by identifying that networking is IPC.</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24464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Current state of the Internet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The current state of the Internet puzzles the networking community. Some of the reasons are the following:</a:t>
            </a:r>
          </a:p>
          <a:p>
            <a:pPr algn="just"/>
            <a:r>
              <a:rPr lang="en-US" dirty="0" smtClean="0">
                <a:latin typeface="Times New Roman" panose="02020603050405020304" pitchFamily="18" charset="0"/>
                <a:cs typeface="Times New Roman" panose="02020603050405020304" pitchFamily="18" charset="0"/>
              </a:rPr>
              <a:t>The Increase of personal devices, “Big data” and the numerous demanding applications like IPTV. </a:t>
            </a:r>
          </a:p>
          <a:p>
            <a:pPr algn="just"/>
            <a:r>
              <a:rPr lang="en-US" dirty="0" smtClean="0">
                <a:latin typeface="Times New Roman" panose="02020603050405020304" pitchFamily="18" charset="0"/>
                <a:cs typeface="Times New Roman" panose="02020603050405020304" pitchFamily="18" charset="0"/>
              </a:rPr>
              <a:t>There is a growing “tussle” between the different stakeholders i.e. ISPs, users and network provides which want to interfere in the communications and satisfy their needs.</a:t>
            </a:r>
          </a:p>
          <a:p>
            <a:pPr algn="just"/>
            <a:r>
              <a:rPr lang="en-US" dirty="0" smtClean="0">
                <a:latin typeface="Times New Roman" panose="02020603050405020304" pitchFamily="18" charset="0"/>
                <a:cs typeface="Times New Roman" panose="02020603050405020304" pitchFamily="18" charset="0"/>
              </a:rPr>
              <a:t>Lack of trust between the communicating endpoints.</a:t>
            </a:r>
          </a:p>
          <a:p>
            <a:pPr algn="just"/>
            <a:r>
              <a:rPr lang="en-US" dirty="0" smtClean="0">
                <a:latin typeface="Times New Roman" panose="02020603050405020304" pitchFamily="18" charset="0"/>
                <a:cs typeface="Times New Roman" panose="02020603050405020304" pitchFamily="18" charset="0"/>
              </a:rPr>
              <a:t>The applications need to access numerous servers/databases before returning the data to the user.</a:t>
            </a:r>
          </a:p>
        </p:txBody>
      </p:sp>
    </p:spTree>
    <p:extLst>
      <p:ext uri="{BB962C8B-B14F-4D97-AF65-F5344CB8AC3E}">
        <p14:creationId xmlns="" xmlns:p14="http://schemas.microsoft.com/office/powerpoint/2010/main" val="1936923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Current state of the Internet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The present state of the Internet leads to debates related to the future of it.</a:t>
            </a:r>
          </a:p>
          <a:p>
            <a:pPr algn="just"/>
            <a:r>
              <a:rPr lang="en-US" dirty="0" smtClean="0">
                <a:latin typeface="Times New Roman" panose="02020603050405020304" pitchFamily="18" charset="0"/>
                <a:cs typeface="Times New Roman" panose="02020603050405020304" pitchFamily="18" charset="0"/>
              </a:rPr>
              <a:t>Evolutionary research vs clean slate. Focus on understanding and improving the current Internet (evolution) or on designing new architectures from scratch (clean-slate).</a:t>
            </a:r>
          </a:p>
          <a:p>
            <a:pPr algn="just"/>
            <a:r>
              <a:rPr lang="en-US" dirty="0" smtClean="0">
                <a:latin typeface="Times New Roman" panose="02020603050405020304" pitchFamily="18" charset="0"/>
                <a:cs typeface="Times New Roman" panose="02020603050405020304" pitchFamily="18" charset="0"/>
              </a:rPr>
              <a:t>Purists vs pluralists. Monolithic view of the architecture which is specified by a universal protocol (IP)  and virtualization is a means for testing/deploying a new architecture or an architecture which arises from a set of various existing protocols and IP is just one component of the overall system i.e. the Internet.</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058561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Current Internet shortcomings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1037" y="1436914"/>
            <a:ext cx="8652965" cy="4413380"/>
          </a:xfrm>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The Internet is facing severe problems:</a:t>
            </a:r>
          </a:p>
          <a:p>
            <a:pPr algn="just"/>
            <a:r>
              <a:rPr lang="en-US" dirty="0" smtClean="0">
                <a:latin typeface="Times New Roman" panose="02020603050405020304" pitchFamily="18" charset="0"/>
                <a:cs typeface="Times New Roman" panose="02020603050405020304" pitchFamily="18" charset="0"/>
              </a:rPr>
              <a:t>Router table size is growing exponentially leading to scalability issues with the routing system. According to Cisco, the current routing tables have passed the 512k route mark!</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400050" lvl="1" indent="0" algn="just">
              <a:buNone/>
            </a:pPr>
            <a:r>
              <a:rPr lang="en-US" sz="1800" dirty="0" smtClean="0">
                <a:latin typeface="Times New Roman" panose="02020603050405020304" pitchFamily="18" charset="0"/>
                <a:cs typeface="Times New Roman" panose="02020603050405020304" pitchFamily="18" charset="0"/>
              </a:rPr>
              <a:t>Routing is done on the interface and not on the node itself, which according to the   researchers of RINA leads to scalability and mobility issues.        </a:t>
            </a:r>
            <a:endParaRPr lang="en-US" sz="1800" dirty="0">
              <a:latin typeface="Times New Roman" panose="02020603050405020304" pitchFamily="18" charset="0"/>
              <a:cs typeface="Times New Roman" panose="02020603050405020304" pitchFamily="18" charset="0"/>
            </a:endParaRPr>
          </a:p>
          <a:p>
            <a:pPr marL="400050" lvl="1" indent="0" algn="just">
              <a:buNone/>
            </a:pPr>
            <a:r>
              <a:rPr lang="en-US" sz="1800" dirty="0" smtClean="0">
                <a:latin typeface="Times New Roman" panose="02020603050405020304" pitchFamily="18" charset="0"/>
                <a:cs typeface="Times New Roman" panose="02020603050405020304" pitchFamily="18" charset="0"/>
              </a:rPr>
              <a:t>The network has to use a combination of the interface address and transport layer port                                                                                              number to identify applications. The interface is named twice by the IP and MAC addresses! </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1403605" y="2433802"/>
            <a:ext cx="6695367" cy="1750874"/>
          </a:xfrm>
          <a:prstGeom prst="rect">
            <a:avLst/>
          </a:prstGeom>
        </p:spPr>
      </p:pic>
    </p:spTree>
    <p:extLst>
      <p:ext uri="{BB962C8B-B14F-4D97-AF65-F5344CB8AC3E}">
        <p14:creationId xmlns="" xmlns:p14="http://schemas.microsoft.com/office/powerpoint/2010/main" val="2830703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Internet shortcomings</a:t>
            </a:r>
            <a:endParaRPr lang="en-US" dirty="0"/>
          </a:p>
        </p:txBody>
      </p:sp>
      <p:sp>
        <p:nvSpPr>
          <p:cNvPr id="3" name="Content Placeholder 2"/>
          <p:cNvSpPr>
            <a:spLocks noGrp="1"/>
          </p:cNvSpPr>
          <p:nvPr>
            <p:ph idx="1"/>
          </p:nvPr>
        </p:nvSpPr>
        <p:spPr>
          <a:xfrm>
            <a:off x="677334" y="2160589"/>
            <a:ext cx="8596668" cy="4296195"/>
          </a:xfrm>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Naming and addressing issues. The IP address is the </a:t>
            </a:r>
            <a:r>
              <a:rPr lang="en-US" b="1" dirty="0" smtClean="0">
                <a:latin typeface="Times New Roman" panose="02020603050405020304" pitchFamily="18" charset="0"/>
                <a:cs typeface="Times New Roman" panose="02020603050405020304" pitchFamily="18" charset="0"/>
              </a:rPr>
              <a:t>only name </a:t>
            </a:r>
            <a:r>
              <a:rPr lang="en-US" dirty="0" smtClean="0">
                <a:latin typeface="Times New Roman" panose="02020603050405020304" pitchFamily="18" charset="0"/>
                <a:cs typeface="Times New Roman" panose="02020603050405020304" pitchFamily="18" charset="0"/>
              </a:rPr>
              <a:t>in the current architecture and has multiple uses i.e. overloading of IP address semantics.</a:t>
            </a:r>
          </a:p>
          <a:p>
            <a:pPr marL="0" indent="0" algn="just">
              <a:buNone/>
            </a:pPr>
            <a:r>
              <a:rPr lang="en-US" dirty="0" smtClean="0">
                <a:latin typeface="Times New Roman" panose="02020603050405020304" pitchFamily="18" charset="0"/>
                <a:cs typeface="Times New Roman" panose="02020603050405020304" pitchFamily="18" charset="0"/>
              </a:rPr>
              <a:t>	The IP address is used both to </a:t>
            </a:r>
            <a:r>
              <a:rPr lang="en-US" b="1" dirty="0" smtClean="0">
                <a:latin typeface="Times New Roman" panose="02020603050405020304" pitchFamily="18" charset="0"/>
                <a:cs typeface="Times New Roman" panose="02020603050405020304" pitchFamily="18" charset="0"/>
              </a:rPr>
              <a:t>identify</a:t>
            </a:r>
            <a:r>
              <a:rPr lang="en-US" dirty="0" smtClean="0">
                <a:latin typeface="Times New Roman" panose="02020603050405020304" pitchFamily="18" charset="0"/>
                <a:cs typeface="Times New Roman" panose="02020603050405020304" pitchFamily="18" charset="0"/>
              </a:rPr>
              <a:t> the host (in fact its interface) and to </a:t>
            </a:r>
            <a:r>
              <a:rPr lang="en-US" b="1" dirty="0" smtClean="0">
                <a:latin typeface="Times New Roman" panose="02020603050405020304" pitchFamily="18" charset="0"/>
                <a:cs typeface="Times New Roman" panose="02020603050405020304" pitchFamily="18" charset="0"/>
              </a:rPr>
              <a:t>locate</a:t>
            </a:r>
            <a:r>
              <a:rPr lang="en-US" dirty="0" smtClean="0">
                <a:latin typeface="Times New Roman" panose="02020603050405020304" pitchFamily="18" charset="0"/>
                <a:cs typeface="Times New Roman" panose="02020603050405020304" pitchFamily="18" charset="0"/>
              </a:rPr>
              <a:t> that 	host on the network.</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When a host uses a different network provider its IP address changes. Thus, both the   	network providing host access and the host identifier are changing.</a:t>
            </a:r>
          </a:p>
          <a:p>
            <a:pPr marL="0" indent="0" algn="just">
              <a:buNone/>
            </a:pPr>
            <a:r>
              <a:rPr lang="en-US" dirty="0" smtClean="0">
                <a:latin typeface="Times New Roman" panose="02020603050405020304" pitchFamily="18" charset="0"/>
                <a:cs typeface="Times New Roman" panose="02020603050405020304" pitchFamily="18" charset="0"/>
              </a:rPr>
              <a:t>        The IP addresses are confused to be node names! Thus, networks can’t understand that   	the two or more IP addresses of a multihomed node belong to the same node!</a:t>
            </a:r>
          </a:p>
          <a:p>
            <a:pPr algn="just"/>
            <a:r>
              <a:rPr lang="en-US" dirty="0" smtClean="0">
                <a:latin typeface="Times New Roman" panose="02020603050405020304" pitchFamily="18" charset="0"/>
                <a:cs typeface="Times New Roman" panose="02020603050405020304" pitchFamily="18" charset="0"/>
              </a:rPr>
              <a:t>The current architecture is not able to handle heterogeneous networks. </a:t>
            </a:r>
          </a:p>
          <a:p>
            <a:pPr marL="0" indent="0" algn="just">
              <a:buNone/>
            </a:pPr>
            <a:r>
              <a:rPr lang="en-US" dirty="0" smtClean="0">
                <a:latin typeface="Times New Roman" panose="02020603050405020304" pitchFamily="18" charset="0"/>
                <a:cs typeface="Times New Roman" panose="02020603050405020304" pitchFamily="18" charset="0"/>
              </a:rPr>
              <a:t>        Reasons: congestion control mechanisms, lack of scoping in the current layered  	</a:t>
            </a:r>
            <a:r>
              <a:rPr lang="en-US" dirty="0">
                <a:latin typeface="Times New Roman" panose="02020603050405020304" pitchFamily="18" charset="0"/>
                <a:cs typeface="Times New Roman" panose="02020603050405020304" pitchFamily="18" charset="0"/>
              </a:rPr>
              <a:t>system.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Only </a:t>
            </a:r>
            <a:r>
              <a:rPr lang="en-US" dirty="0">
                <a:latin typeface="Times New Roman" panose="02020603050405020304" pitchFamily="18" charset="0"/>
                <a:cs typeface="Times New Roman" panose="02020603050405020304" pitchFamily="18" charset="0"/>
              </a:rPr>
              <a:t>two scopes: Data link (scope of layers 1 and 2) and global (scope of layers 3 and  	4).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65052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1066</TotalTime>
  <Words>4885</Words>
  <Application>Microsoft Office PowerPoint</Application>
  <PresentationFormat>Custom</PresentationFormat>
  <Paragraphs>355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Facet</vt:lpstr>
      <vt:lpstr>Master Thesis</vt:lpstr>
      <vt:lpstr>Outline</vt:lpstr>
      <vt:lpstr>Challenge to the researchers of networking</vt:lpstr>
      <vt:lpstr>Motivation</vt:lpstr>
      <vt:lpstr>Introduction</vt:lpstr>
      <vt:lpstr>Current state of the Internet</vt:lpstr>
      <vt:lpstr>Current state of the Internet</vt:lpstr>
      <vt:lpstr>Current Internet shortcomings</vt:lpstr>
      <vt:lpstr>Current Internet shortcomings</vt:lpstr>
      <vt:lpstr>Current Internet shortcomings</vt:lpstr>
      <vt:lpstr>Current Internet shortcomings</vt:lpstr>
      <vt:lpstr>Current Internet shortcomings</vt:lpstr>
      <vt:lpstr>What are the causes of the current problems?</vt:lpstr>
      <vt:lpstr>Communication in the current Internet</vt:lpstr>
      <vt:lpstr>Why to split TCP from IP?</vt:lpstr>
      <vt:lpstr>The model of RINA</vt:lpstr>
      <vt:lpstr>Recursion</vt:lpstr>
      <vt:lpstr>Separation of mechanism from policy</vt:lpstr>
      <vt:lpstr>Recursion and separation of policy from mechanism </vt:lpstr>
      <vt:lpstr>The DIF</vt:lpstr>
      <vt:lpstr>The Structure of a DIF</vt:lpstr>
      <vt:lpstr>The protocols of RINA</vt:lpstr>
      <vt:lpstr>The protocols of RINA</vt:lpstr>
      <vt:lpstr>How RINA differs from TCP/IP</vt:lpstr>
      <vt:lpstr>How RINA differs from TCP/IP</vt:lpstr>
      <vt:lpstr>How RINA differs from TCP/IP</vt:lpstr>
      <vt:lpstr>How RINA differs from TCP/IP</vt:lpstr>
      <vt:lpstr>How RINA differs from TCP/IP</vt:lpstr>
      <vt:lpstr>RINA and its implementation projects</vt:lpstr>
      <vt:lpstr>Software Defined Networking</vt:lpstr>
      <vt:lpstr>How RINA is related to SDN</vt:lpstr>
      <vt:lpstr>Conclusion</vt:lpstr>
      <vt:lpstr>Slide 33</vt:lpstr>
      <vt:lpstr>Backup slides</vt:lpstr>
      <vt:lpstr>Backup slides</vt:lpstr>
      <vt:lpstr>Backup slides</vt:lpstr>
      <vt:lpstr>Backup slides</vt:lpstr>
      <vt:lpstr>Backup slides</vt:lpstr>
      <vt:lpstr>Backup slides</vt:lpstr>
      <vt:lpstr>Backup slides</vt:lpstr>
      <vt:lpstr>Backup slides</vt:lpstr>
      <vt:lpstr>Backup slides</vt:lpstr>
      <vt:lpstr>Backup slides</vt:lpstr>
      <vt:lpstr>Backup slides</vt:lpstr>
      <vt:lpstr>Backup slides</vt:lpstr>
      <vt:lpstr>Backup slides</vt:lpstr>
      <vt:lpstr>Backup slides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Thesis</dc:title>
  <dc:creator>Desolator</dc:creator>
  <cp:lastModifiedBy>vivian</cp:lastModifiedBy>
  <cp:revision>163</cp:revision>
  <dcterms:created xsi:type="dcterms:W3CDTF">2015-03-06T08:57:27Z</dcterms:created>
  <dcterms:modified xsi:type="dcterms:W3CDTF">2020-11-23T09:29:07Z</dcterms:modified>
</cp:coreProperties>
</file>